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1" r:id="rId1"/>
  </p:sldMasterIdLst>
  <p:notesMasterIdLst>
    <p:notesMasterId r:id="rId13"/>
  </p:notesMasterIdLst>
  <p:sldIdLst>
    <p:sldId id="269" r:id="rId2"/>
    <p:sldId id="286" r:id="rId3"/>
    <p:sldId id="1747" r:id="rId4"/>
    <p:sldId id="1736" r:id="rId5"/>
    <p:sldId id="1767" r:id="rId6"/>
    <p:sldId id="1764" r:id="rId7"/>
    <p:sldId id="1766" r:id="rId8"/>
    <p:sldId id="1763" r:id="rId9"/>
    <p:sldId id="287" r:id="rId10"/>
    <p:sldId id="1737" r:id="rId11"/>
    <p:sldId id="1754"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9AC6"/>
    <a:srgbClr val="C55A11"/>
    <a:srgbClr val="4472C4"/>
    <a:srgbClr val="4C6EAE"/>
    <a:srgbClr val="7C7C7C"/>
    <a:srgbClr val="30AAC2"/>
    <a:srgbClr val="A0CC82"/>
    <a:srgbClr val="DEA178"/>
    <a:srgbClr val="76923C"/>
    <a:srgbClr val="FEFF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5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09926-4F49-461B-A7F1-203E684F7E55}" type="datetimeFigureOut">
              <a:rPr lang="zh-CN" altLang="en-US" smtClean="0"/>
              <a:t>2024/12/13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CF962-189E-42BB-B9BB-C8C33A0D36A1}" type="slidenum">
              <a:rPr lang="zh-CN" altLang="en-US" smtClean="0"/>
              <a:t>‹N°›</a:t>
            </a:fld>
            <a:endParaRPr lang="zh-CN" altLang="en-US"/>
          </a:p>
        </p:txBody>
      </p:sp>
    </p:spTree>
    <p:extLst>
      <p:ext uri="{BB962C8B-B14F-4D97-AF65-F5344CB8AC3E}">
        <p14:creationId xmlns:p14="http://schemas.microsoft.com/office/powerpoint/2010/main" val="364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fr-FR" altLang="zh-CN" dirty="0"/>
              <a:t>https://www.merci-app.com/article/lettre-de-remerciement#comment-ecrire-une-lettre-de-remerciement-professionnelle</a:t>
            </a:r>
            <a:endParaRPr lang="zh-CN" altLang="en-US" dirty="0"/>
          </a:p>
        </p:txBody>
      </p:sp>
      <p:sp>
        <p:nvSpPr>
          <p:cNvPr id="4" name="灯片编号占位符 3"/>
          <p:cNvSpPr>
            <a:spLocks noGrp="1"/>
          </p:cNvSpPr>
          <p:nvPr>
            <p:ph type="sldNum" sz="quarter" idx="5"/>
          </p:nvPr>
        </p:nvSpPr>
        <p:spPr/>
        <p:txBody>
          <a:bodyPr/>
          <a:lstStyle/>
          <a:p>
            <a:fld id="{E76CF962-189E-42BB-B9BB-C8C33A0D36A1}" type="slidenum">
              <a:rPr lang="zh-CN" altLang="en-US" smtClean="0"/>
              <a:t>5</a:t>
            </a:fld>
            <a:endParaRPr lang="zh-CN" altLang="en-US"/>
          </a:p>
        </p:txBody>
      </p:sp>
    </p:spTree>
    <p:extLst>
      <p:ext uri="{BB962C8B-B14F-4D97-AF65-F5344CB8AC3E}">
        <p14:creationId xmlns:p14="http://schemas.microsoft.com/office/powerpoint/2010/main" val="3540625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72B7B-872A-AFFC-EA3C-266D42B5E1A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AF60DC1-0AB9-6D81-480B-E51B266B45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7381CB5-CA30-7907-2C6B-CF50F1C83F90}"/>
              </a:ext>
            </a:extLst>
          </p:cNvPr>
          <p:cNvSpPr>
            <a:spLocks noGrp="1"/>
          </p:cNvSpPr>
          <p:nvPr>
            <p:ph type="body" idx="1"/>
          </p:nvPr>
        </p:nvSpPr>
        <p:spPr/>
        <p:txBody>
          <a:bodyPr/>
          <a:lstStyle/>
          <a:p>
            <a:r>
              <a:rPr lang="fr-FR" altLang="zh-CN" dirty="0"/>
              <a:t>https://www.laposte.fr/modeles-lettres/lettre-de-remerciement</a:t>
            </a:r>
            <a:endParaRPr lang="zh-CN" altLang="en-US" dirty="0"/>
          </a:p>
        </p:txBody>
      </p:sp>
      <p:sp>
        <p:nvSpPr>
          <p:cNvPr id="4" name="灯片编号占位符 3">
            <a:extLst>
              <a:ext uri="{FF2B5EF4-FFF2-40B4-BE49-F238E27FC236}">
                <a16:creationId xmlns:a16="http://schemas.microsoft.com/office/drawing/2014/main" id="{6AFC55A9-E905-2526-B595-BEAC28641399}"/>
              </a:ext>
            </a:extLst>
          </p:cNvPr>
          <p:cNvSpPr>
            <a:spLocks noGrp="1"/>
          </p:cNvSpPr>
          <p:nvPr>
            <p:ph type="sldNum" sz="quarter" idx="5"/>
          </p:nvPr>
        </p:nvSpPr>
        <p:spPr/>
        <p:txBody>
          <a:bodyPr/>
          <a:lstStyle/>
          <a:p>
            <a:fld id="{E76CF962-189E-42BB-B9BB-C8C33A0D36A1}" type="slidenum">
              <a:rPr lang="zh-CN" altLang="en-US" smtClean="0"/>
              <a:t>6</a:t>
            </a:fld>
            <a:endParaRPr lang="zh-CN" altLang="en-US"/>
          </a:p>
        </p:txBody>
      </p:sp>
    </p:spTree>
    <p:extLst>
      <p:ext uri="{BB962C8B-B14F-4D97-AF65-F5344CB8AC3E}">
        <p14:creationId xmlns:p14="http://schemas.microsoft.com/office/powerpoint/2010/main" val="3882037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fr-FR" altLang="zh-CN" dirty="0"/>
              <a:t>https://www.laposte.fr/modeles-lettres/lettre-de-remerciement</a:t>
            </a:r>
            <a:endParaRPr lang="zh-CN" altLang="en-US" dirty="0"/>
          </a:p>
        </p:txBody>
      </p:sp>
      <p:sp>
        <p:nvSpPr>
          <p:cNvPr id="4" name="灯片编号占位符 3"/>
          <p:cNvSpPr>
            <a:spLocks noGrp="1"/>
          </p:cNvSpPr>
          <p:nvPr>
            <p:ph type="sldNum" sz="quarter" idx="5"/>
          </p:nvPr>
        </p:nvSpPr>
        <p:spPr/>
        <p:txBody>
          <a:bodyPr/>
          <a:lstStyle/>
          <a:p>
            <a:fld id="{E76CF962-189E-42BB-B9BB-C8C33A0D36A1}" type="slidenum">
              <a:rPr lang="zh-CN" altLang="en-US" smtClean="0"/>
              <a:t>8</a:t>
            </a:fld>
            <a:endParaRPr lang="zh-CN" altLang="en-US"/>
          </a:p>
        </p:txBody>
      </p:sp>
    </p:spTree>
    <p:extLst>
      <p:ext uri="{BB962C8B-B14F-4D97-AF65-F5344CB8AC3E}">
        <p14:creationId xmlns:p14="http://schemas.microsoft.com/office/powerpoint/2010/main" val="4116186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fr-FR" altLang="zh-CN" dirty="0"/>
              <a:t>Une lettre de félicitations intervient bien sûr dans un moment de réussite, de réalisation d’un but. Elle doit donc refléter les efforts qui ont permis d’atteindre cet objectif important. Le destinataire doit sentir que vous comprenez le chemin qu’il a dû parcourir pour se hisser jusqu’à ce succès. Mais c’est aussi le début d’une nouvelle étape qui s’ouvre, lors de laquelle la personne va devoir se projeter dans une nouvelle situation et de nouveaux buts. Montrez vos encouragements dans cette nouvelle étape, et votre compréhension, en évoquant des perspectives positives.</a:t>
            </a:r>
          </a:p>
          <a:p>
            <a:endParaRPr lang="zh-CN" altLang="en-US" dirty="0"/>
          </a:p>
        </p:txBody>
      </p:sp>
      <p:sp>
        <p:nvSpPr>
          <p:cNvPr id="4" name="灯片编号占位符 3"/>
          <p:cNvSpPr>
            <a:spLocks noGrp="1"/>
          </p:cNvSpPr>
          <p:nvPr>
            <p:ph type="sldNum" sz="quarter" idx="5"/>
          </p:nvPr>
        </p:nvSpPr>
        <p:spPr/>
        <p:txBody>
          <a:bodyPr/>
          <a:lstStyle/>
          <a:p>
            <a:fld id="{E76CF962-189E-42BB-B9BB-C8C33A0D36A1}" type="slidenum">
              <a:rPr lang="zh-CN" altLang="en-US" smtClean="0"/>
              <a:t>9</a:t>
            </a:fld>
            <a:endParaRPr lang="zh-CN" altLang="en-US"/>
          </a:p>
        </p:txBody>
      </p:sp>
    </p:spTree>
    <p:extLst>
      <p:ext uri="{BB962C8B-B14F-4D97-AF65-F5344CB8AC3E}">
        <p14:creationId xmlns:p14="http://schemas.microsoft.com/office/powerpoint/2010/main" val="3010562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61C15E3-3861-73B5-C172-F0F9D0C6F8D6}"/>
              </a:ext>
            </a:extLst>
          </p:cNvPr>
          <p:cNvPicPr>
            <a:picLocks noChangeAspect="1"/>
          </p:cNvPicPr>
          <p:nvPr userDrawn="1"/>
        </p:nvPicPr>
        <p:blipFill>
          <a:blip r:embed="rId2"/>
          <a:stretch>
            <a:fillRect/>
          </a:stretch>
        </p:blipFill>
        <p:spPr>
          <a:xfrm>
            <a:off x="3998266" y="6047162"/>
            <a:ext cx="8193734" cy="810838"/>
          </a:xfrm>
          <a:prstGeom prst="rect">
            <a:avLst/>
          </a:prstGeom>
        </p:spPr>
      </p:pic>
    </p:spTree>
    <p:extLst>
      <p:ext uri="{BB962C8B-B14F-4D97-AF65-F5344CB8AC3E}">
        <p14:creationId xmlns:p14="http://schemas.microsoft.com/office/powerpoint/2010/main" val="207167351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F0A308CE-946F-43CA-92C2-A34BA84966A3}"/>
              </a:ext>
            </a:extLst>
          </p:cNvPr>
          <p:cNvSpPr>
            <a:spLocks noGrp="1"/>
          </p:cNvSpPr>
          <p:nvPr>
            <p:ph type="pic" sz="quarter" idx="13"/>
          </p:nvPr>
        </p:nvSpPr>
        <p:spPr>
          <a:xfrm>
            <a:off x="381002" y="1987822"/>
            <a:ext cx="2124717" cy="2142437"/>
          </a:xfrm>
          <a:prstGeom prst="ellipse">
            <a:avLst/>
          </a:prstGeom>
        </p:spPr>
        <p:txBody>
          <a:bodyPr/>
          <a:lstStyle/>
          <a:p>
            <a:endParaRPr lang="zh-CN" altLang="en-US"/>
          </a:p>
        </p:txBody>
      </p:sp>
      <p:sp>
        <p:nvSpPr>
          <p:cNvPr id="8" name="图片占位符 6">
            <a:extLst>
              <a:ext uri="{FF2B5EF4-FFF2-40B4-BE49-F238E27FC236}">
                <a16:creationId xmlns:a16="http://schemas.microsoft.com/office/drawing/2014/main" id="{E9D948BF-9B38-4FB2-95AD-47382CD18CC7}"/>
              </a:ext>
            </a:extLst>
          </p:cNvPr>
          <p:cNvSpPr>
            <a:spLocks noGrp="1"/>
          </p:cNvSpPr>
          <p:nvPr>
            <p:ph type="pic" sz="quarter" idx="14"/>
          </p:nvPr>
        </p:nvSpPr>
        <p:spPr>
          <a:xfrm>
            <a:off x="9538324" y="1887478"/>
            <a:ext cx="2124717" cy="2142437"/>
          </a:xfrm>
          <a:prstGeom prst="ellipse">
            <a:avLst/>
          </a:prstGeom>
        </p:spPr>
        <p:txBody>
          <a:bodyPr/>
          <a:lstStyle/>
          <a:p>
            <a:endParaRPr lang="zh-CN" altLang="en-US" dirty="0"/>
          </a:p>
        </p:txBody>
      </p:sp>
      <p:sp>
        <p:nvSpPr>
          <p:cNvPr id="9" name="图片占位符 6">
            <a:extLst>
              <a:ext uri="{FF2B5EF4-FFF2-40B4-BE49-F238E27FC236}">
                <a16:creationId xmlns:a16="http://schemas.microsoft.com/office/drawing/2014/main" id="{FF08C56D-2660-4CC6-B55C-A6ED880EF365}"/>
              </a:ext>
            </a:extLst>
          </p:cNvPr>
          <p:cNvSpPr>
            <a:spLocks noGrp="1"/>
          </p:cNvSpPr>
          <p:nvPr>
            <p:ph type="pic" sz="quarter" idx="15"/>
          </p:nvPr>
        </p:nvSpPr>
        <p:spPr>
          <a:xfrm>
            <a:off x="3433443" y="1887479"/>
            <a:ext cx="2124717" cy="2142437"/>
          </a:xfrm>
          <a:prstGeom prst="ellipse">
            <a:avLst/>
          </a:prstGeom>
        </p:spPr>
        <p:txBody>
          <a:bodyPr/>
          <a:lstStyle/>
          <a:p>
            <a:endParaRPr lang="zh-CN" altLang="en-US"/>
          </a:p>
        </p:txBody>
      </p:sp>
      <p:sp>
        <p:nvSpPr>
          <p:cNvPr id="10" name="图片占位符 6">
            <a:extLst>
              <a:ext uri="{FF2B5EF4-FFF2-40B4-BE49-F238E27FC236}">
                <a16:creationId xmlns:a16="http://schemas.microsoft.com/office/drawing/2014/main" id="{33C23E21-16D3-41CA-91B0-F773F045452D}"/>
              </a:ext>
            </a:extLst>
          </p:cNvPr>
          <p:cNvSpPr>
            <a:spLocks noGrp="1"/>
          </p:cNvSpPr>
          <p:nvPr>
            <p:ph type="pic" sz="quarter" idx="16"/>
          </p:nvPr>
        </p:nvSpPr>
        <p:spPr>
          <a:xfrm>
            <a:off x="6485883" y="1987822"/>
            <a:ext cx="2124717" cy="2142437"/>
          </a:xfrm>
          <a:prstGeom prst="ellipse">
            <a:avLst/>
          </a:prstGeom>
        </p:spPr>
        <p:txBody>
          <a:bodyPr/>
          <a:lstStyle/>
          <a:p>
            <a:endParaRPr lang="zh-CN" altLang="en-US"/>
          </a:p>
        </p:txBody>
      </p:sp>
      <p:grpSp>
        <p:nvGrpSpPr>
          <p:cNvPr id="2" name="组合 1">
            <a:extLst>
              <a:ext uri="{FF2B5EF4-FFF2-40B4-BE49-F238E27FC236}">
                <a16:creationId xmlns:a16="http://schemas.microsoft.com/office/drawing/2014/main" id="{4F5201B6-EAD4-F180-7B16-7B6707BE9246}"/>
              </a:ext>
            </a:extLst>
          </p:cNvPr>
          <p:cNvGrpSpPr/>
          <p:nvPr userDrawn="1">
            <p:custDataLst>
              <p:tags r:id="rId1"/>
            </p:custDataLst>
          </p:nvPr>
        </p:nvGrpSpPr>
        <p:grpSpPr>
          <a:xfrm>
            <a:off x="4001597" y="6045200"/>
            <a:ext cx="8190403" cy="812800"/>
            <a:chOff x="4001597" y="5613400"/>
            <a:chExt cx="8190403" cy="1244600"/>
          </a:xfrm>
        </p:grpSpPr>
        <p:sp>
          <p:nvSpPr>
            <p:cNvPr id="3" name="任意多边形: 形状 2">
              <a:extLst>
                <a:ext uri="{FF2B5EF4-FFF2-40B4-BE49-F238E27FC236}">
                  <a16:creationId xmlns:a16="http://schemas.microsoft.com/office/drawing/2014/main" id="{136D4B16-750B-7721-09C6-45287901BE5C}"/>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等腰三角形 3">
              <a:extLst>
                <a:ext uri="{FF2B5EF4-FFF2-40B4-BE49-F238E27FC236}">
                  <a16:creationId xmlns:a16="http://schemas.microsoft.com/office/drawing/2014/main" id="{3B11FCE8-57EA-230C-E1F5-0DB16C9B50BB}"/>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272180432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5049AA30-70CF-4532-8E1A-4BB3BAFBDC45}"/>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2024/12/13</a:t>
            </a:fld>
            <a:endParaRPr lang="zh-CN" altLang="en-US"/>
          </a:p>
        </p:txBody>
      </p:sp>
      <p:sp>
        <p:nvSpPr>
          <p:cNvPr id="4" name="页脚占位符 3">
            <a:extLst>
              <a:ext uri="{FF2B5EF4-FFF2-40B4-BE49-F238E27FC236}">
                <a16:creationId xmlns:a16="http://schemas.microsoft.com/office/drawing/2014/main" id="{97A48CA2-52C9-4EBC-8122-75001D4FEDE8}"/>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AC16E85-4CEC-452A-95A7-72786DFC8D2D}"/>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701EB357-1041-44B8-A925-47DCC0A322D0}"/>
              </a:ext>
            </a:extLst>
          </p:cNvPr>
          <p:cNvSpPr/>
          <p:nvPr userDrawn="1"/>
        </p:nvSpPr>
        <p:spPr>
          <a:xfrm>
            <a:off x="1362269"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id="{EE682B63-F719-4114-8523-DD3CFE718779}"/>
              </a:ext>
            </a:extLst>
          </p:cNvPr>
          <p:cNvSpPr/>
          <p:nvPr userDrawn="1"/>
        </p:nvSpPr>
        <p:spPr>
          <a:xfrm>
            <a:off x="4966217"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id="{DD55403F-B3CA-43CC-BBC0-2C3045F20F9B}"/>
              </a:ext>
            </a:extLst>
          </p:cNvPr>
          <p:cNvSpPr/>
          <p:nvPr userDrawn="1"/>
        </p:nvSpPr>
        <p:spPr>
          <a:xfrm>
            <a:off x="8570165"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图片占位符 11">
            <a:extLst>
              <a:ext uri="{FF2B5EF4-FFF2-40B4-BE49-F238E27FC236}">
                <a16:creationId xmlns:a16="http://schemas.microsoft.com/office/drawing/2014/main" id="{F4D88E2F-9542-487C-87E9-4338EE12B867}"/>
              </a:ext>
            </a:extLst>
          </p:cNvPr>
          <p:cNvSpPr>
            <a:spLocks noGrp="1"/>
          </p:cNvSpPr>
          <p:nvPr>
            <p:ph type="pic" sz="quarter" idx="14"/>
          </p:nvPr>
        </p:nvSpPr>
        <p:spPr>
          <a:xfrm>
            <a:off x="5406700" y="3881458"/>
            <a:ext cx="1815195" cy="1885662"/>
          </a:xfrm>
          <a:prstGeom prst="ellipse">
            <a:avLst/>
          </a:prstGeom>
        </p:spPr>
        <p:txBody>
          <a:bodyPr/>
          <a:lstStyle/>
          <a:p>
            <a:endParaRPr lang="zh-CN" altLang="en-US"/>
          </a:p>
        </p:txBody>
      </p:sp>
      <p:sp>
        <p:nvSpPr>
          <p:cNvPr id="14" name="图片占位符 11">
            <a:extLst>
              <a:ext uri="{FF2B5EF4-FFF2-40B4-BE49-F238E27FC236}">
                <a16:creationId xmlns:a16="http://schemas.microsoft.com/office/drawing/2014/main" id="{0FC9DB17-6D30-451E-9F15-0F358E99A3EA}"/>
              </a:ext>
            </a:extLst>
          </p:cNvPr>
          <p:cNvSpPr>
            <a:spLocks noGrp="1"/>
          </p:cNvSpPr>
          <p:nvPr>
            <p:ph type="pic" sz="quarter" idx="15"/>
          </p:nvPr>
        </p:nvSpPr>
        <p:spPr>
          <a:xfrm>
            <a:off x="9074603" y="1293977"/>
            <a:ext cx="1815195" cy="1885662"/>
          </a:xfrm>
          <a:prstGeom prst="ellipse">
            <a:avLst/>
          </a:prstGeom>
        </p:spPr>
        <p:txBody>
          <a:bodyPr/>
          <a:lstStyle/>
          <a:p>
            <a:endParaRPr lang="zh-CN" altLang="en-US"/>
          </a:p>
        </p:txBody>
      </p:sp>
      <p:sp>
        <p:nvSpPr>
          <p:cNvPr id="15" name="图片占位符 11">
            <a:extLst>
              <a:ext uri="{FF2B5EF4-FFF2-40B4-BE49-F238E27FC236}">
                <a16:creationId xmlns:a16="http://schemas.microsoft.com/office/drawing/2014/main" id="{6EC7C37C-B59A-4639-8175-7C7524713EC1}"/>
              </a:ext>
            </a:extLst>
          </p:cNvPr>
          <p:cNvSpPr>
            <a:spLocks noGrp="1"/>
          </p:cNvSpPr>
          <p:nvPr>
            <p:ph type="pic" sz="quarter" idx="16"/>
          </p:nvPr>
        </p:nvSpPr>
        <p:spPr>
          <a:xfrm>
            <a:off x="1779617" y="1293977"/>
            <a:ext cx="1815195" cy="1885662"/>
          </a:xfrm>
          <a:prstGeom prst="ellipse">
            <a:avLst/>
          </a:prstGeom>
        </p:spPr>
        <p:txBody>
          <a:bodyPr/>
          <a:lstStyle/>
          <a:p>
            <a:endParaRPr lang="zh-CN" altLang="en-US"/>
          </a:p>
        </p:txBody>
      </p:sp>
    </p:spTree>
    <p:extLst>
      <p:ext uri="{BB962C8B-B14F-4D97-AF65-F5344CB8AC3E}">
        <p14:creationId xmlns:p14="http://schemas.microsoft.com/office/powerpoint/2010/main" val="19887171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93872BC-F0EF-4526-828D-D60FB1189DB8}"/>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2024/12/13</a:t>
            </a:fld>
            <a:endParaRPr lang="zh-CN" altLang="en-US"/>
          </a:p>
        </p:txBody>
      </p:sp>
      <p:sp>
        <p:nvSpPr>
          <p:cNvPr id="4" name="页脚占位符 3">
            <a:extLst>
              <a:ext uri="{FF2B5EF4-FFF2-40B4-BE49-F238E27FC236}">
                <a16:creationId xmlns:a16="http://schemas.microsoft.com/office/drawing/2014/main" id="{892F3FA9-0FC6-4C63-AD50-5F759BD21247}"/>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17B3D95-8888-4C9A-B6D0-DD87C9FE8613}"/>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02F2480D-FFE8-4F14-949D-B022DF1AC1AC}"/>
              </a:ext>
            </a:extLst>
          </p:cNvPr>
          <p:cNvSpPr/>
          <p:nvPr userDrawn="1"/>
        </p:nvSpPr>
        <p:spPr>
          <a:xfrm>
            <a:off x="6400801" y="0"/>
            <a:ext cx="5791200" cy="6858000"/>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729E4E49-663A-4CE3-8F69-18F08EB0CF9B}"/>
              </a:ext>
            </a:extLst>
          </p:cNvPr>
          <p:cNvSpPr>
            <a:spLocks noGrp="1"/>
          </p:cNvSpPr>
          <p:nvPr>
            <p:ph type="pic" sz="quarter" idx="13"/>
          </p:nvPr>
        </p:nvSpPr>
        <p:spPr>
          <a:xfrm>
            <a:off x="7302759" y="1250513"/>
            <a:ext cx="4360507" cy="4356974"/>
          </a:xfrm>
          <a:prstGeom prst="ellipse">
            <a:avLst/>
          </a:prstGeom>
        </p:spPr>
        <p:txBody>
          <a:bodyPr/>
          <a:lstStyle/>
          <a:p>
            <a:endParaRPr lang="zh-CN" altLang="en-US"/>
          </a:p>
        </p:txBody>
      </p:sp>
    </p:spTree>
    <p:extLst>
      <p:ext uri="{BB962C8B-B14F-4D97-AF65-F5344CB8AC3E}">
        <p14:creationId xmlns:p14="http://schemas.microsoft.com/office/powerpoint/2010/main" val="27942399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2024/12/13</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1157289"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1157289" y="3429000"/>
            <a:ext cx="3395663" cy="2408238"/>
          </a:xfrm>
          <a:prstGeom prst="rect">
            <a:avLst/>
          </a:prstGeom>
        </p:spPr>
        <p:txBody>
          <a:bodyPr/>
          <a:lstStyle/>
          <a:p>
            <a:endParaRPr lang="zh-CN" altLang="en-US"/>
          </a:p>
        </p:txBody>
      </p:sp>
      <p:sp>
        <p:nvSpPr>
          <p:cNvPr id="9" name="矩形 8">
            <a:extLst>
              <a:ext uri="{FF2B5EF4-FFF2-40B4-BE49-F238E27FC236}">
                <a16:creationId xmlns:a16="http://schemas.microsoft.com/office/drawing/2014/main" id="{21E158DE-D3DA-4118-BD59-F4D6A681C1B5}"/>
              </a:ext>
            </a:extLst>
          </p:cNvPr>
          <p:cNvSpPr/>
          <p:nvPr userDrawn="1"/>
        </p:nvSpPr>
        <p:spPr>
          <a:xfrm>
            <a:off x="5113178" y="577850"/>
            <a:ext cx="6512767" cy="528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6260039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2024/12/13</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925626"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925626" y="3429000"/>
            <a:ext cx="3395663" cy="2408238"/>
          </a:xfrm>
          <a:prstGeom prst="rect">
            <a:avLst/>
          </a:prstGeom>
        </p:spPr>
        <p:txBody>
          <a:bodyPr/>
          <a:lstStyle/>
          <a:p>
            <a:endParaRPr lang="zh-CN" altLang="en-US"/>
          </a:p>
        </p:txBody>
      </p:sp>
      <p:sp>
        <p:nvSpPr>
          <p:cNvPr id="2" name="矩形 1">
            <a:extLst>
              <a:ext uri="{FF2B5EF4-FFF2-40B4-BE49-F238E27FC236}">
                <a16:creationId xmlns:a16="http://schemas.microsoft.com/office/drawing/2014/main" id="{DFF7F90F-C2D1-4636-A958-A3164A4F5EF8}"/>
              </a:ext>
            </a:extLst>
          </p:cNvPr>
          <p:cNvSpPr/>
          <p:nvPr userDrawn="1"/>
        </p:nvSpPr>
        <p:spPr>
          <a:xfrm>
            <a:off x="566057" y="279920"/>
            <a:ext cx="4114800" cy="58596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图片占位符 9">
            <a:extLst>
              <a:ext uri="{FF2B5EF4-FFF2-40B4-BE49-F238E27FC236}">
                <a16:creationId xmlns:a16="http://schemas.microsoft.com/office/drawing/2014/main" id="{F282809C-45BA-42F0-80BE-B6ED7919AEDA}"/>
              </a:ext>
            </a:extLst>
          </p:cNvPr>
          <p:cNvSpPr>
            <a:spLocks noGrp="1"/>
          </p:cNvSpPr>
          <p:nvPr>
            <p:ph type="pic" sz="quarter" idx="15"/>
          </p:nvPr>
        </p:nvSpPr>
        <p:spPr>
          <a:xfrm>
            <a:off x="4908550" y="279402"/>
            <a:ext cx="6940551" cy="5859463"/>
          </a:xfrm>
        </p:spPr>
        <p:txBody>
          <a:bodyPr/>
          <a:lstStyle/>
          <a:p>
            <a:endParaRPr lang="en-US"/>
          </a:p>
        </p:txBody>
      </p:sp>
    </p:spTree>
    <p:extLst>
      <p:ext uri="{BB962C8B-B14F-4D97-AF65-F5344CB8AC3E}">
        <p14:creationId xmlns:p14="http://schemas.microsoft.com/office/powerpoint/2010/main" val="101320968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0B3DB69-ABBB-48AC-A8E4-FB30440ABB53}"/>
              </a:ext>
            </a:extLst>
          </p:cNvPr>
          <p:cNvSpPr>
            <a:spLocks noGrp="1"/>
          </p:cNvSpPr>
          <p:nvPr>
            <p:ph type="dt" sz="half" idx="10"/>
          </p:nvPr>
        </p:nvSpPr>
        <p:spPr/>
        <p:txBody>
          <a:bodyPr/>
          <a:lstStyle/>
          <a:p>
            <a:fld id="{8CD32553-179F-4DB6-8D18-9BF73CAE2629}" type="datetimeFigureOut">
              <a:rPr lang="en-US" smtClean="0"/>
              <a:t>12/13/2024</a:t>
            </a:fld>
            <a:endParaRPr lang="en-US"/>
          </a:p>
        </p:txBody>
      </p:sp>
      <p:sp>
        <p:nvSpPr>
          <p:cNvPr id="4" name="页脚占位符 3">
            <a:extLst>
              <a:ext uri="{FF2B5EF4-FFF2-40B4-BE49-F238E27FC236}">
                <a16:creationId xmlns:a16="http://schemas.microsoft.com/office/drawing/2014/main" id="{5F935A95-6181-479D-A8A2-0DC167D9553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F276F4D5-FB9F-4084-9654-37A743B6F5E1}"/>
              </a:ext>
            </a:extLst>
          </p:cNvPr>
          <p:cNvSpPr>
            <a:spLocks noGrp="1"/>
          </p:cNvSpPr>
          <p:nvPr>
            <p:ph type="sldNum" sz="quarter" idx="12"/>
          </p:nvPr>
        </p:nvSpPr>
        <p:spPr/>
        <p:txBody>
          <a:bodyPr/>
          <a:lstStyle/>
          <a:p>
            <a:fld id="{7D5E3839-E7A7-4CF5-A0B5-DCE8D7B92058}" type="slidenum">
              <a:rPr lang="en-US" smtClean="0"/>
              <a:t>‹N°›</a:t>
            </a:fld>
            <a:endParaRPr lang="en-US"/>
          </a:p>
        </p:txBody>
      </p:sp>
      <p:sp>
        <p:nvSpPr>
          <p:cNvPr id="6" name="矩形 5">
            <a:extLst>
              <a:ext uri="{FF2B5EF4-FFF2-40B4-BE49-F238E27FC236}">
                <a16:creationId xmlns:a16="http://schemas.microsoft.com/office/drawing/2014/main" id="{0EEC0EC5-2552-42D4-9942-353129C73AE8}"/>
              </a:ext>
            </a:extLst>
          </p:cNvPr>
          <p:cNvSpPr/>
          <p:nvPr userDrawn="1"/>
        </p:nvSpPr>
        <p:spPr>
          <a:xfrm>
            <a:off x="0" y="285817"/>
            <a:ext cx="5635691" cy="6572185"/>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矩形 7">
            <a:extLst>
              <a:ext uri="{FF2B5EF4-FFF2-40B4-BE49-F238E27FC236}">
                <a16:creationId xmlns:a16="http://schemas.microsoft.com/office/drawing/2014/main" id="{6711DB7F-F04D-4941-9122-8D85E0CCF0CA}"/>
              </a:ext>
            </a:extLst>
          </p:cNvPr>
          <p:cNvSpPr/>
          <p:nvPr userDrawn="1"/>
        </p:nvSpPr>
        <p:spPr>
          <a:xfrm>
            <a:off x="335903" y="545065"/>
            <a:ext cx="4963884" cy="59938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a:extLst>
              <a:ext uri="{FF2B5EF4-FFF2-40B4-BE49-F238E27FC236}">
                <a16:creationId xmlns:a16="http://schemas.microsoft.com/office/drawing/2014/main" id="{72D86384-7D59-9DD7-CED1-775E5A18E76F}"/>
              </a:ext>
            </a:extLst>
          </p:cNvPr>
          <p:cNvGrpSpPr/>
          <p:nvPr userDrawn="1">
            <p:custDataLst>
              <p:tags r:id="rId1"/>
            </p:custDataLst>
          </p:nvPr>
        </p:nvGrpSpPr>
        <p:grpSpPr>
          <a:xfrm>
            <a:off x="4001597" y="6045200"/>
            <a:ext cx="8190403" cy="812800"/>
            <a:chOff x="4001597" y="5613400"/>
            <a:chExt cx="8190403" cy="1244600"/>
          </a:xfrm>
        </p:grpSpPr>
        <p:sp>
          <p:nvSpPr>
            <p:cNvPr id="7" name="任意多边形: 形状 6">
              <a:extLst>
                <a:ext uri="{FF2B5EF4-FFF2-40B4-BE49-F238E27FC236}">
                  <a16:creationId xmlns:a16="http://schemas.microsoft.com/office/drawing/2014/main" id="{81845CAC-9B98-BC1B-3366-E8640E8A0F40}"/>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等腰三角形 8">
              <a:extLst>
                <a:ext uri="{FF2B5EF4-FFF2-40B4-BE49-F238E27FC236}">
                  <a16:creationId xmlns:a16="http://schemas.microsoft.com/office/drawing/2014/main" id="{F97A1A77-E2EB-7871-BA40-B9C64D1D0E97}"/>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69046960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E199313-6EC4-479F-953B-1D42A9F3A2D0}"/>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2024/12/13</a:t>
            </a:fld>
            <a:endParaRPr lang="zh-CN" altLang="en-US"/>
          </a:p>
        </p:txBody>
      </p:sp>
      <p:sp>
        <p:nvSpPr>
          <p:cNvPr id="4" name="页脚占位符 3">
            <a:extLst>
              <a:ext uri="{FF2B5EF4-FFF2-40B4-BE49-F238E27FC236}">
                <a16:creationId xmlns:a16="http://schemas.microsoft.com/office/drawing/2014/main" id="{F4F04492-1289-4BD1-8CDA-C01110E6D3A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E440A86-C54E-4A72-B06F-DFDE38BEE778}"/>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9AB23735-9DE2-4B1C-B94B-E39CAEA018FF}"/>
              </a:ext>
            </a:extLst>
          </p:cNvPr>
          <p:cNvSpPr/>
          <p:nvPr userDrawn="1"/>
        </p:nvSpPr>
        <p:spPr>
          <a:xfrm>
            <a:off x="692799" y="328777"/>
            <a:ext cx="10806404" cy="6027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C2C107B6-39C6-455D-9681-800F3A186239}"/>
              </a:ext>
            </a:extLst>
          </p:cNvPr>
          <p:cNvSpPr>
            <a:spLocks noGrp="1"/>
          </p:cNvSpPr>
          <p:nvPr>
            <p:ph type="pic" sz="quarter" idx="13"/>
          </p:nvPr>
        </p:nvSpPr>
        <p:spPr>
          <a:xfrm>
            <a:off x="4295120" y="1362270"/>
            <a:ext cx="4315479" cy="4113569"/>
          </a:xfrm>
          <a:prstGeom prst="ellipse">
            <a:avLst/>
          </a:prstGeom>
        </p:spPr>
        <p:txBody>
          <a:bodyPr/>
          <a:lstStyle/>
          <a:p>
            <a:endParaRPr lang="zh-CN" altLang="en-US"/>
          </a:p>
        </p:txBody>
      </p:sp>
    </p:spTree>
    <p:extLst>
      <p:ext uri="{BB962C8B-B14F-4D97-AF65-F5344CB8AC3E}">
        <p14:creationId xmlns:p14="http://schemas.microsoft.com/office/powerpoint/2010/main" val="246558996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19AC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162798-34F4-4632-93D8-EB822C737A4A}"/>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7C6AFE4-AA64-4344-BBD4-DFD8B565B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516B226-842E-474E-9062-CFFC30A6E0C0}"/>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CD32553-179F-4DB6-8D18-9BF73CAE2629}" type="datetimeFigureOut">
              <a:rPr lang="en-US" smtClean="0"/>
              <a:t>12/13/2024</a:t>
            </a:fld>
            <a:endParaRPr lang="en-US"/>
          </a:p>
        </p:txBody>
      </p:sp>
      <p:sp>
        <p:nvSpPr>
          <p:cNvPr id="5" name="页脚占位符 4">
            <a:extLst>
              <a:ext uri="{FF2B5EF4-FFF2-40B4-BE49-F238E27FC236}">
                <a16:creationId xmlns:a16="http://schemas.microsoft.com/office/drawing/2014/main" id="{C1A31403-5C9C-4614-95C5-BC22A9864F8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9375F85F-65C0-4D2D-BFA2-587A5D669A46}"/>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5E3839-E7A7-4CF5-A0B5-DCE8D7B92058}" type="slidenum">
              <a:rPr lang="en-US" smtClean="0"/>
              <a:t>‹N°›</a:t>
            </a:fld>
            <a:endParaRPr lang="en-US"/>
          </a:p>
        </p:txBody>
      </p:sp>
    </p:spTree>
    <p:extLst>
      <p:ext uri="{BB962C8B-B14F-4D97-AF65-F5344CB8AC3E}">
        <p14:creationId xmlns:p14="http://schemas.microsoft.com/office/powerpoint/2010/main" val="8423993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3EAF51B-C661-A935-1A11-CE4C2A095E51}"/>
              </a:ext>
            </a:extLst>
          </p:cNvPr>
          <p:cNvSpPr txBox="1"/>
          <p:nvPr/>
        </p:nvSpPr>
        <p:spPr>
          <a:xfrm>
            <a:off x="751840" y="742781"/>
            <a:ext cx="10688320" cy="1446550"/>
          </a:xfrm>
          <a:prstGeom prst="rect">
            <a:avLst/>
          </a:prstGeom>
          <a:noFill/>
        </p:spPr>
        <p:txBody>
          <a:bodyPr wrap="square" rtlCol="0">
            <a:spAutoFit/>
          </a:bodyPr>
          <a:lstStyle/>
          <a:p>
            <a:pPr algn="ctr"/>
            <a:r>
              <a:rPr lang="fr-FR" altLang="zh-CN" sz="4400" b="1" dirty="0">
                <a:solidFill>
                  <a:schemeClr val="bg1"/>
                </a:solidFill>
              </a:rPr>
              <a:t>18. Lettre de correspondances</a:t>
            </a:r>
          </a:p>
          <a:p>
            <a:pPr algn="ctr"/>
            <a:endParaRPr lang="fr-FR" altLang="zh-CN" sz="4400" b="1" dirty="0">
              <a:solidFill>
                <a:schemeClr val="bg1"/>
              </a:solidFill>
            </a:endParaRPr>
          </a:p>
        </p:txBody>
      </p:sp>
      <p:sp>
        <p:nvSpPr>
          <p:cNvPr id="3" name="文本框 2">
            <a:extLst>
              <a:ext uri="{FF2B5EF4-FFF2-40B4-BE49-F238E27FC236}">
                <a16:creationId xmlns:a16="http://schemas.microsoft.com/office/drawing/2014/main" id="{367D6371-B08D-59C8-DBFB-D81310ED2244}"/>
              </a:ext>
            </a:extLst>
          </p:cNvPr>
          <p:cNvSpPr txBox="1"/>
          <p:nvPr/>
        </p:nvSpPr>
        <p:spPr>
          <a:xfrm>
            <a:off x="7410679" y="5577840"/>
            <a:ext cx="4781321" cy="707886"/>
          </a:xfrm>
          <a:prstGeom prst="rect">
            <a:avLst/>
          </a:prstGeom>
          <a:noFill/>
        </p:spPr>
        <p:txBody>
          <a:bodyPr wrap="square" rtlCol="0">
            <a:spAutoFit/>
          </a:bodyPr>
          <a:lstStyle/>
          <a:p>
            <a:r>
              <a:rPr lang="zh-CN" altLang="en-US" sz="4000" b="1" dirty="0">
                <a:solidFill>
                  <a:schemeClr val="bg1"/>
                </a:solidFill>
              </a:rPr>
              <a:t>法语商务应用文写作</a:t>
            </a:r>
          </a:p>
        </p:txBody>
      </p:sp>
      <p:pic>
        <p:nvPicPr>
          <p:cNvPr id="5" name="图片 4">
            <a:extLst>
              <a:ext uri="{FF2B5EF4-FFF2-40B4-BE49-F238E27FC236}">
                <a16:creationId xmlns:a16="http://schemas.microsoft.com/office/drawing/2014/main" id="{0A34DAE1-3384-8D9E-B085-D09ECED5A22F}"/>
              </a:ext>
            </a:extLst>
          </p:cNvPr>
          <p:cNvPicPr>
            <a:picLocks noChangeAspect="1"/>
          </p:cNvPicPr>
          <p:nvPr/>
        </p:nvPicPr>
        <p:blipFill>
          <a:blip r:embed="rId2"/>
          <a:stretch>
            <a:fillRect/>
          </a:stretch>
        </p:blipFill>
        <p:spPr>
          <a:xfrm>
            <a:off x="3517168" y="2118246"/>
            <a:ext cx="5157663" cy="2621507"/>
          </a:xfrm>
          <a:prstGeom prst="rect">
            <a:avLst/>
          </a:prstGeom>
        </p:spPr>
      </p:pic>
    </p:spTree>
    <p:extLst>
      <p:ext uri="{BB962C8B-B14F-4D97-AF65-F5344CB8AC3E}">
        <p14:creationId xmlns:p14="http://schemas.microsoft.com/office/powerpoint/2010/main" val="126855543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83AAC87B-1DBC-25C0-FD51-5A122451F1B4}"/>
              </a:ext>
            </a:extLst>
          </p:cNvPr>
          <p:cNvSpPr txBox="1"/>
          <p:nvPr/>
        </p:nvSpPr>
        <p:spPr>
          <a:xfrm>
            <a:off x="1097280" y="1774293"/>
            <a:ext cx="10393680" cy="3116751"/>
          </a:xfrm>
          <a:prstGeom prst="rect">
            <a:avLst/>
          </a:prstGeom>
          <a:solidFill>
            <a:schemeClr val="bg1"/>
          </a:solidFill>
        </p:spPr>
        <p:txBody>
          <a:bodyPr wrap="square" rtlCol="0">
            <a:spAutoFit/>
          </a:bodyPr>
          <a:lstStyle/>
          <a:p>
            <a:pPr algn="just">
              <a:lnSpc>
                <a:spcPct val="150000"/>
              </a:lnSpc>
              <a:spcAft>
                <a:spcPts val="1000"/>
              </a:spcAft>
            </a:pPr>
            <a:r>
              <a:rPr lang="zh-CN" altLang="zh-CN" sz="3200" b="1" kern="100" dirty="0">
                <a:solidFill>
                  <a:srgbClr val="00B0F0"/>
                </a:solidFill>
                <a:effectLst/>
                <a:latin typeface="等线" panose="02010600030101010101" pitchFamily="2" charset="-122"/>
                <a:ea typeface="等线" panose="02010600030101010101" pitchFamily="2" charset="-122"/>
                <a:cs typeface="Times New Roman" panose="02020603050405020304" pitchFamily="18" charset="0"/>
              </a:rPr>
              <a:t>任务描述：</a:t>
            </a:r>
            <a:endParaRPr lang="fr-FR" altLang="zh-CN" sz="3200" b="1" kern="100" dirty="0">
              <a:solidFill>
                <a:srgbClr val="00B0F0"/>
              </a:solidFill>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altLang="en-US" sz="2400" dirty="0">
                <a:effectLst/>
                <a:latin typeface="宋体" panose="02010600030101010101" pitchFamily="2" charset="-122"/>
                <a:cs typeface="Times New Roman" panose="02020603050405020304" pitchFamily="18" charset="0"/>
              </a:rPr>
              <a:t>李烨的公司初到法国时，由于语言文化不同，办理业务时有非常多不懂的地方。多亏一家跨国企业咨询公司帮助，得以顺利办好各种手续。各项工作正常运转后，李烨想为这家名为</a:t>
            </a:r>
            <a:r>
              <a:rPr lang="en-US" altLang="zh-CN" sz="2400" dirty="0">
                <a:effectLst/>
                <a:latin typeface="宋体" panose="02010600030101010101" pitchFamily="2" charset="-122"/>
                <a:cs typeface="Times New Roman" panose="02020603050405020304" pitchFamily="18" charset="0"/>
              </a:rPr>
              <a:t>Conseil+</a:t>
            </a:r>
            <a:r>
              <a:rPr lang="zh-CN" altLang="en-US" sz="2400" dirty="0">
                <a:effectLst/>
                <a:latin typeface="宋体" panose="02010600030101010101" pitchFamily="2" charset="-122"/>
                <a:cs typeface="Times New Roman" panose="02020603050405020304" pitchFamily="18" charset="0"/>
              </a:rPr>
              <a:t>的公司写一封感谢信，感谢他们的专业的服务水平和高效的办事速率。</a:t>
            </a:r>
            <a:endParaRPr lang="fr-FR" altLang="zh-CN" sz="2400" kern="100" dirty="0">
              <a:latin typeface="Times New Roman" panose="02020603050405020304" pitchFamily="18" charset="0"/>
              <a:ea typeface="等线" panose="02010600030101010101" pitchFamily="2" charset="-122"/>
              <a:cs typeface="Times New Roman" panose="02020603050405020304" pitchFamily="18" charset="0"/>
            </a:endParaRPr>
          </a:p>
        </p:txBody>
      </p:sp>
      <p:grpSp>
        <p:nvGrpSpPr>
          <p:cNvPr id="2" name="组合 1">
            <a:extLst>
              <a:ext uri="{FF2B5EF4-FFF2-40B4-BE49-F238E27FC236}">
                <a16:creationId xmlns:a16="http://schemas.microsoft.com/office/drawing/2014/main" id="{479C8987-52F7-3B6B-B65F-A30285E3C051}"/>
              </a:ext>
            </a:extLst>
          </p:cNvPr>
          <p:cNvGrpSpPr/>
          <p:nvPr/>
        </p:nvGrpSpPr>
        <p:grpSpPr>
          <a:xfrm>
            <a:off x="233680" y="388621"/>
            <a:ext cx="579151" cy="5943599"/>
            <a:chOff x="233680" y="388621"/>
            <a:chExt cx="579151" cy="5943599"/>
          </a:xfrm>
        </p:grpSpPr>
        <p:sp>
          <p:nvSpPr>
            <p:cNvPr id="4" name="文本框 3">
              <a:extLst>
                <a:ext uri="{FF2B5EF4-FFF2-40B4-BE49-F238E27FC236}">
                  <a16:creationId xmlns:a16="http://schemas.microsoft.com/office/drawing/2014/main" id="{45CCD672-3331-857A-ED6F-745750FA07EE}"/>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13" name="直接连接符 12">
              <a:extLst>
                <a:ext uri="{FF2B5EF4-FFF2-40B4-BE49-F238E27FC236}">
                  <a16:creationId xmlns:a16="http://schemas.microsoft.com/office/drawing/2014/main" id="{92C3E247-4E69-0345-F7F2-F2AE71152025}"/>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23BAB8E2-260E-CF5E-A774-649562E05215}"/>
                </a:ext>
              </a:extLst>
            </p:cNvPr>
            <p:cNvSpPr txBox="1"/>
            <p:nvPr/>
          </p:nvSpPr>
          <p:spPr>
            <a:xfrm>
              <a:off x="320388" y="194292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6" name="直接连接符 15">
              <a:extLst>
                <a:ext uri="{FF2B5EF4-FFF2-40B4-BE49-F238E27FC236}">
                  <a16:creationId xmlns:a16="http://schemas.microsoft.com/office/drawing/2014/main" id="{A388D7F9-AF5A-94BF-7852-582654103689}"/>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3F3C7DBD-5C63-BE2B-344D-DE39BCEFCC83}"/>
                </a:ext>
              </a:extLst>
            </p:cNvPr>
            <p:cNvSpPr txBox="1"/>
            <p:nvPr/>
          </p:nvSpPr>
          <p:spPr>
            <a:xfrm>
              <a:off x="320377" y="355346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7">
              <a:extLst>
                <a:ext uri="{FF2B5EF4-FFF2-40B4-BE49-F238E27FC236}">
                  <a16:creationId xmlns:a16="http://schemas.microsoft.com/office/drawing/2014/main" id="{47F4C201-5D07-7D34-0962-807603FDBB33}"/>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AEA2275C-6207-6684-8DBD-F6EDB2BE58E0}"/>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9">
              <a:extLst>
                <a:ext uri="{FF2B5EF4-FFF2-40B4-BE49-F238E27FC236}">
                  <a16:creationId xmlns:a16="http://schemas.microsoft.com/office/drawing/2014/main" id="{576E6ABF-5E71-7AF1-7E9F-EDF8F1854067}"/>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480358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0FE8C8-0FF0-298E-1F83-D5AD4E74B95F}"/>
              </a:ext>
            </a:extLst>
          </p:cNvPr>
          <p:cNvSpPr/>
          <p:nvPr/>
        </p:nvSpPr>
        <p:spPr>
          <a:xfrm>
            <a:off x="815469" y="636392"/>
            <a:ext cx="10907682" cy="6026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ts val="1900"/>
              </a:lnSpc>
              <a:spcAft>
                <a:spcPts val="1000"/>
              </a:spcAft>
            </a:pPr>
            <a:r>
              <a:rPr lang="zh-CN" altLang="zh-CN" sz="1800" dirty="0">
                <a:effectLst/>
                <a:ea typeface="宋体" panose="02010600030101010101" pitchFamily="2" charset="-122"/>
                <a:cs typeface="Times New Roman" panose="02020603050405020304" pitchFamily="18" charset="0"/>
              </a:rPr>
              <a:t>人工智能正在悄然改变我们的生活。</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技术能够将重复性和时间密集型的任务自动化；可以通过分析大量数据，帮助人们做出更明智的决策；可以根据个人偏好和行为模式提供定制化的服务和产品，提高用户体验。</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助手，</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辅学，</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翻译，</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驾驶等让生活更加便利。虽然人工智能的发展也带来了一些挑战，如就业影响、隐私问题和伦理问题，但总体而言，它为人类社会带来了许多有益的改变。生活在</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时代的我们，应学会理性看待科技，拥抱技术。</a:t>
            </a:r>
            <a:endParaRPr lang="zh-CN" altLang="en-US" sz="1350" dirty="0"/>
          </a:p>
        </p:txBody>
      </p:sp>
      <p:pic>
        <p:nvPicPr>
          <p:cNvPr id="18" name="图片 17">
            <a:extLst>
              <a:ext uri="{FF2B5EF4-FFF2-40B4-BE49-F238E27FC236}">
                <a16:creationId xmlns:a16="http://schemas.microsoft.com/office/drawing/2014/main" id="{AFD30DCF-1E75-3A91-D05E-B674D89A5222}"/>
              </a:ext>
            </a:extLst>
          </p:cNvPr>
          <p:cNvPicPr>
            <a:picLocks noChangeAspect="1"/>
          </p:cNvPicPr>
          <p:nvPr/>
        </p:nvPicPr>
        <p:blipFill>
          <a:blip r:embed="rId2"/>
          <a:stretch>
            <a:fillRect/>
          </a:stretch>
        </p:blipFill>
        <p:spPr>
          <a:xfrm>
            <a:off x="8661242" y="636392"/>
            <a:ext cx="2936050" cy="2443162"/>
          </a:xfrm>
          <a:prstGeom prst="rect">
            <a:avLst/>
          </a:prstGeom>
        </p:spPr>
      </p:pic>
      <p:sp>
        <p:nvSpPr>
          <p:cNvPr id="19" name="文本框 18">
            <a:extLst>
              <a:ext uri="{FF2B5EF4-FFF2-40B4-BE49-F238E27FC236}">
                <a16:creationId xmlns:a16="http://schemas.microsoft.com/office/drawing/2014/main" id="{43D8D123-DB1F-5098-58AC-AE4A700B683C}"/>
              </a:ext>
            </a:extLst>
          </p:cNvPr>
          <p:cNvSpPr txBox="1"/>
          <p:nvPr/>
        </p:nvSpPr>
        <p:spPr>
          <a:xfrm>
            <a:off x="4237310" y="1334753"/>
            <a:ext cx="2032000" cy="523220"/>
          </a:xfrm>
          <a:prstGeom prst="rect">
            <a:avLst/>
          </a:prstGeom>
          <a:noFill/>
        </p:spPr>
        <p:txBody>
          <a:bodyPr wrap="square" rtlCol="0">
            <a:spAutoFit/>
          </a:bodyPr>
          <a:lstStyle/>
          <a:p>
            <a:r>
              <a:rPr lang="zh-CN" altLang="en-US" sz="2800" dirty="0">
                <a:solidFill>
                  <a:srgbClr val="C55A11"/>
                </a:solidFill>
              </a:rPr>
              <a:t>思政小课堂</a:t>
            </a:r>
          </a:p>
        </p:txBody>
      </p:sp>
      <p:sp>
        <p:nvSpPr>
          <p:cNvPr id="5" name="矩形 4">
            <a:extLst>
              <a:ext uri="{FF2B5EF4-FFF2-40B4-BE49-F238E27FC236}">
                <a16:creationId xmlns:a16="http://schemas.microsoft.com/office/drawing/2014/main" id="{0C9864B1-793C-C5D2-EE2C-BD595F403DA3}"/>
              </a:ext>
            </a:extLst>
          </p:cNvPr>
          <p:cNvSpPr/>
          <p:nvPr/>
        </p:nvSpPr>
        <p:spPr>
          <a:xfrm>
            <a:off x="6003633" y="2967335"/>
            <a:ext cx="184730" cy="923330"/>
          </a:xfrm>
          <a:prstGeom prst="rect">
            <a:avLst/>
          </a:prstGeom>
          <a:noFill/>
        </p:spPr>
        <p:txBody>
          <a:bodyPr wrap="none" lIns="91440" tIns="45720" rIns="91440" bIns="45720">
            <a:spAutoFit/>
          </a:bodyPr>
          <a:lstStyle/>
          <a:p>
            <a:pPr algn="ctr"/>
            <a:endParaRPr lang="zh-CN" altLang="en-US" sz="5400" b="1" cap="none" spc="0" dirty="0">
              <a:ln w="22225">
                <a:solidFill>
                  <a:schemeClr val="accent2"/>
                </a:solidFill>
                <a:prstDash val="solid"/>
              </a:ln>
              <a:solidFill>
                <a:schemeClr val="accent2">
                  <a:lumMod val="40000"/>
                  <a:lumOff val="60000"/>
                </a:schemeClr>
              </a:solidFill>
              <a:effectLst/>
            </a:endParaRPr>
          </a:p>
        </p:txBody>
      </p:sp>
      <p:pic>
        <p:nvPicPr>
          <p:cNvPr id="4" name="图片 3">
            <a:extLst>
              <a:ext uri="{FF2B5EF4-FFF2-40B4-BE49-F238E27FC236}">
                <a16:creationId xmlns:a16="http://schemas.microsoft.com/office/drawing/2014/main" id="{5E8BEDB3-377F-64C9-7D24-971953CC6E2D}"/>
              </a:ext>
            </a:extLst>
          </p:cNvPr>
          <p:cNvPicPr>
            <a:picLocks noChangeAspect="1"/>
          </p:cNvPicPr>
          <p:nvPr/>
        </p:nvPicPr>
        <p:blipFill>
          <a:blip r:embed="rId3"/>
          <a:stretch>
            <a:fillRect/>
          </a:stretch>
        </p:blipFill>
        <p:spPr>
          <a:xfrm>
            <a:off x="1298757" y="2679700"/>
            <a:ext cx="8613181" cy="2443162"/>
          </a:xfrm>
          <a:prstGeom prst="rect">
            <a:avLst/>
          </a:prstGeom>
        </p:spPr>
      </p:pic>
    </p:spTree>
    <p:extLst>
      <p:ext uri="{BB962C8B-B14F-4D97-AF65-F5344CB8AC3E}">
        <p14:creationId xmlns:p14="http://schemas.microsoft.com/office/powerpoint/2010/main" val="16839812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493520" y="577940"/>
            <a:ext cx="8961120" cy="769441"/>
          </a:xfrm>
          <a:prstGeom prst="rect">
            <a:avLst/>
          </a:prstGeom>
          <a:noFill/>
        </p:spPr>
        <p:txBody>
          <a:bodyPr wrap="square" rtlCol="0">
            <a:spAutoFit/>
          </a:bodyPr>
          <a:lstStyle/>
          <a:p>
            <a:r>
              <a:rPr lang="en-US" altLang="zh-CN" sz="4400" b="1" dirty="0" err="1">
                <a:solidFill>
                  <a:schemeClr val="bg1"/>
                </a:solidFill>
              </a:rPr>
              <a:t>Objectifs</a:t>
            </a:r>
            <a:endParaRPr lang="zh-CN" altLang="en-US" sz="4400" b="1" dirty="0">
              <a:solidFill>
                <a:schemeClr val="bg1"/>
              </a:solidFill>
            </a:endParaRPr>
          </a:p>
        </p:txBody>
      </p:sp>
      <p:grpSp>
        <p:nvGrpSpPr>
          <p:cNvPr id="21" name="组合 20">
            <a:extLst>
              <a:ext uri="{FF2B5EF4-FFF2-40B4-BE49-F238E27FC236}">
                <a16:creationId xmlns:a16="http://schemas.microsoft.com/office/drawing/2014/main" id="{18A5E4A2-C5FE-D35B-E92C-D3B14ED2BA6D}"/>
              </a:ext>
            </a:extLst>
          </p:cNvPr>
          <p:cNvGrpSpPr/>
          <p:nvPr/>
        </p:nvGrpSpPr>
        <p:grpSpPr>
          <a:xfrm>
            <a:off x="233680" y="388621"/>
            <a:ext cx="579151" cy="5943599"/>
            <a:chOff x="233680" y="388621"/>
            <a:chExt cx="579151" cy="5943599"/>
          </a:xfrm>
        </p:grpSpPr>
        <p:sp>
          <p:nvSpPr>
            <p:cNvPr id="3" name="文本框 2">
              <a:extLst>
                <a:ext uri="{FF2B5EF4-FFF2-40B4-BE49-F238E27FC236}">
                  <a16:creationId xmlns:a16="http://schemas.microsoft.com/office/drawing/2014/main" id="{37A0E7F4-36EA-4609-E5DB-B81B58174AAE}"/>
                </a:ext>
              </a:extLst>
            </p:cNvPr>
            <p:cNvSpPr txBox="1"/>
            <p:nvPr/>
          </p:nvSpPr>
          <p:spPr>
            <a:xfrm>
              <a:off x="320361" y="388621"/>
              <a:ext cx="492443" cy="1148080"/>
            </a:xfrm>
            <a:prstGeom prst="rect">
              <a:avLst/>
            </a:prstGeom>
            <a:solidFill>
              <a:srgbClr val="C55A11"/>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5" name="直接连接符 4">
              <a:extLst>
                <a:ext uri="{FF2B5EF4-FFF2-40B4-BE49-F238E27FC236}">
                  <a16:creationId xmlns:a16="http://schemas.microsoft.com/office/drawing/2014/main" id="{6AFFAB29-FB79-B431-7BB5-5BB244EB3824}"/>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C6ED84EC-C0EB-1D13-4C23-99E85A811119}"/>
                </a:ext>
              </a:extLst>
            </p:cNvPr>
            <p:cNvSpPr txBox="1"/>
            <p:nvPr/>
          </p:nvSpPr>
          <p:spPr>
            <a:xfrm>
              <a:off x="320388" y="19429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9" name="直接连接符 8">
              <a:extLst>
                <a:ext uri="{FF2B5EF4-FFF2-40B4-BE49-F238E27FC236}">
                  <a16:creationId xmlns:a16="http://schemas.microsoft.com/office/drawing/2014/main" id="{136F9B14-82DE-A3DF-9F37-892FB0D48C9F}"/>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D332972-5262-71CF-626C-3D02976903DC}"/>
                </a:ext>
              </a:extLst>
            </p:cNvPr>
            <p:cNvSpPr txBox="1"/>
            <p:nvPr/>
          </p:nvSpPr>
          <p:spPr>
            <a:xfrm>
              <a:off x="320377"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0">
              <a:extLst>
                <a:ext uri="{FF2B5EF4-FFF2-40B4-BE49-F238E27FC236}">
                  <a16:creationId xmlns:a16="http://schemas.microsoft.com/office/drawing/2014/main" id="{8157F59B-B710-4D11-9647-4600487CA572}"/>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89FC3240-E2C3-32F6-5EFF-55316423582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3">
              <a:extLst>
                <a:ext uri="{FF2B5EF4-FFF2-40B4-BE49-F238E27FC236}">
                  <a16:creationId xmlns:a16="http://schemas.microsoft.com/office/drawing/2014/main" id="{A434841F-0CC0-9B86-AD68-1DA1C06C0C3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Rectangle 1">
            <a:extLst>
              <a:ext uri="{FF2B5EF4-FFF2-40B4-BE49-F238E27FC236}">
                <a16:creationId xmlns:a16="http://schemas.microsoft.com/office/drawing/2014/main" id="{17572569-776C-ACCC-501B-FA6966E2FECB}"/>
              </a:ext>
            </a:extLst>
          </p:cNvPr>
          <p:cNvSpPr>
            <a:spLocks noChangeArrowheads="1"/>
          </p:cNvSpPr>
          <p:nvPr/>
        </p:nvSpPr>
        <p:spPr bwMode="auto">
          <a:xfrm>
            <a:off x="3462338" y="33607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表格 3">
            <a:extLst>
              <a:ext uri="{FF2B5EF4-FFF2-40B4-BE49-F238E27FC236}">
                <a16:creationId xmlns:a16="http://schemas.microsoft.com/office/drawing/2014/main" id="{35E596BC-83F6-0129-4F8D-38C4436891AE}"/>
              </a:ext>
            </a:extLst>
          </p:cNvPr>
          <p:cNvGraphicFramePr>
            <a:graphicFrameLocks noGrp="1"/>
          </p:cNvGraphicFramePr>
          <p:nvPr>
            <p:extLst>
              <p:ext uri="{D42A27DB-BD31-4B8C-83A1-F6EECF244321}">
                <p14:modId xmlns:p14="http://schemas.microsoft.com/office/powerpoint/2010/main" val="1937017302"/>
              </p:ext>
            </p:extLst>
          </p:nvPr>
        </p:nvGraphicFramePr>
        <p:xfrm>
          <a:off x="2307268" y="1388365"/>
          <a:ext cx="9133364" cy="4747260"/>
        </p:xfrm>
        <a:graphic>
          <a:graphicData uri="http://schemas.openxmlformats.org/drawingml/2006/table">
            <a:tbl>
              <a:tblPr firstRow="1" firstCol="1" bandRow="1"/>
              <a:tblGrid>
                <a:gridCol w="1399289">
                  <a:extLst>
                    <a:ext uri="{9D8B030D-6E8A-4147-A177-3AD203B41FA5}">
                      <a16:colId xmlns:a16="http://schemas.microsoft.com/office/drawing/2014/main" val="3362498883"/>
                    </a:ext>
                  </a:extLst>
                </a:gridCol>
                <a:gridCol w="7734075">
                  <a:extLst>
                    <a:ext uri="{9D8B030D-6E8A-4147-A177-3AD203B41FA5}">
                      <a16:colId xmlns:a16="http://schemas.microsoft.com/office/drawing/2014/main" val="554813294"/>
                    </a:ext>
                  </a:extLst>
                </a:gridCol>
              </a:tblGrid>
              <a:tr h="0">
                <a:tc>
                  <a:txBody>
                    <a:bodyPr/>
                    <a:lstStyle/>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知识目标</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tc>
                  <a:txBody>
                    <a:bodyPr/>
                    <a:lstStyle/>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掌握感谢信、祝贺信、慰问信的常用词汇和重点句型。</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掌握感谢信、祝贺信、慰问信的沟通技巧。</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掌握感谢信、祝贺信、慰问信的基本结构。</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extLst>
                  <a:ext uri="{0D108BD9-81ED-4DB2-BD59-A6C34878D82A}">
                    <a16:rowId xmlns:a16="http://schemas.microsoft.com/office/drawing/2014/main" val="3911644853"/>
                  </a:ext>
                </a:extLst>
              </a:tr>
              <a:tr h="0">
                <a:tc>
                  <a:txBody>
                    <a:bodyPr/>
                    <a:lstStyle/>
                    <a:p>
                      <a:pPr algn="just">
                        <a:lnSpc>
                          <a:spcPct val="150000"/>
                        </a:lnSpc>
                        <a:spcAft>
                          <a:spcPts val="1000"/>
                        </a:spcAft>
                      </a:pPr>
                      <a:r>
                        <a:rPr lang="zh-CN" sz="1600" kern="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技能目标</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tc>
                  <a:txBody>
                    <a:bodyPr/>
                    <a:lstStyle/>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能够根据具体情况选择恰当得体的法语表达自己的感谢、祝贺以及慰问。</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能够利用商务礼仪文书在商务活动中传播信息、交流感情、增进友谊。</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能够进行跨文化交际。</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extLst>
                  <a:ext uri="{0D108BD9-81ED-4DB2-BD59-A6C34878D82A}">
                    <a16:rowId xmlns:a16="http://schemas.microsoft.com/office/drawing/2014/main" val="3975574731"/>
                  </a:ext>
                </a:extLst>
              </a:tr>
              <a:tr h="0">
                <a:tc>
                  <a:txBody>
                    <a:bodyPr/>
                    <a:lstStyle/>
                    <a:p>
                      <a:pPr algn="just">
                        <a:lnSpc>
                          <a:spcPct val="150000"/>
                        </a:lnSpc>
                        <a:spcAft>
                          <a:spcPts val="1000"/>
                        </a:spcAft>
                      </a:pPr>
                      <a:r>
                        <a:rPr lang="zh-CN" sz="1600" kern="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素质目标</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tc>
                  <a:txBody>
                    <a:bodyPr/>
                    <a:lstStyle/>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培养注重礼节、注重交际的工作精神。</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培养遵礼、崇礼的人际交往精神和跨文化交际思维。</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extLst>
                  <a:ext uri="{0D108BD9-81ED-4DB2-BD59-A6C34878D82A}">
                    <a16:rowId xmlns:a16="http://schemas.microsoft.com/office/drawing/2014/main" val="2035127140"/>
                  </a:ext>
                </a:extLst>
              </a:tr>
              <a:tr h="0">
                <a:tc>
                  <a:txBody>
                    <a:bodyPr/>
                    <a:lstStyle/>
                    <a:p>
                      <a:pPr algn="just">
                        <a:lnSpc>
                          <a:spcPct val="150000"/>
                        </a:lnSpc>
                        <a:spcAft>
                          <a:spcPts val="1000"/>
                        </a:spcAft>
                      </a:pPr>
                      <a:r>
                        <a:rPr lang="zh-CN" sz="1600" kern="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重、难点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tc>
                  <a:txBody>
                    <a:bodyPr/>
                    <a:lstStyle/>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感谢信、祝贺信、慰问信的得体表达。</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常用商务礼仪用语的习得。</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1000"/>
                        </a:spcAft>
                      </a:pPr>
                      <a:r>
                        <a:rPr lang="zh-CN" sz="1600" kern="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常见商务礼仪文书的写作。</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AE9C0"/>
                    </a:solidFill>
                  </a:tcPr>
                </a:tc>
                <a:extLst>
                  <a:ext uri="{0D108BD9-81ED-4DB2-BD59-A6C34878D82A}">
                    <a16:rowId xmlns:a16="http://schemas.microsoft.com/office/drawing/2014/main" val="4247876552"/>
                  </a:ext>
                </a:extLst>
              </a:tr>
            </a:tbl>
          </a:graphicData>
        </a:graphic>
      </p:graphicFrame>
      <p:sp>
        <p:nvSpPr>
          <p:cNvPr id="7" name="ZoneTexte 6">
            <a:extLst>
              <a:ext uri="{FF2B5EF4-FFF2-40B4-BE49-F238E27FC236}">
                <a16:creationId xmlns:a16="http://schemas.microsoft.com/office/drawing/2014/main" id="{C14AB6DC-E036-3745-C95D-A57DF0996B93}"/>
              </a:ext>
            </a:extLst>
          </p:cNvPr>
          <p:cNvSpPr txBox="1"/>
          <p:nvPr/>
        </p:nvSpPr>
        <p:spPr>
          <a:xfrm>
            <a:off x="2217685" y="4838519"/>
            <a:ext cx="9222948" cy="1477328"/>
          </a:xfrm>
          <a:prstGeom prst="rect">
            <a:avLst/>
          </a:prstGeom>
          <a:solidFill>
            <a:srgbClr val="819AC6"/>
          </a:solidFill>
        </p:spPr>
        <p:txBody>
          <a:bodyPr wrap="square" rtlCol="0">
            <a:spAutoFit/>
          </a:bodyPr>
          <a:lstStyle/>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39766005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9EE53FD-C70F-8785-6A48-2C1568FE9BF5}"/>
              </a:ext>
            </a:extLst>
          </p:cNvPr>
          <p:cNvSpPr txBox="1"/>
          <p:nvPr/>
        </p:nvSpPr>
        <p:spPr>
          <a:xfrm>
            <a:off x="1238228" y="916582"/>
            <a:ext cx="10393680" cy="4801314"/>
          </a:xfrm>
          <a:prstGeom prst="rect">
            <a:avLst/>
          </a:prstGeom>
          <a:solidFill>
            <a:schemeClr val="bg1"/>
          </a:solidFill>
        </p:spPr>
        <p:txBody>
          <a:bodyPr wrap="square" rtlCol="0">
            <a:spAutoFit/>
          </a:bodyPr>
          <a:lstStyle/>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fr-FR" altLang="zh-CN" dirty="0"/>
          </a:p>
          <a:p>
            <a:endParaRPr lang="zh-CN" altLang="en-US" dirty="0"/>
          </a:p>
        </p:txBody>
      </p:sp>
      <p:grpSp>
        <p:nvGrpSpPr>
          <p:cNvPr id="4" name="组合 3">
            <a:extLst>
              <a:ext uri="{FF2B5EF4-FFF2-40B4-BE49-F238E27FC236}">
                <a16:creationId xmlns:a16="http://schemas.microsoft.com/office/drawing/2014/main" id="{E09809C8-6032-6D4B-DB36-0839DAA16E9E}"/>
              </a:ext>
            </a:extLst>
          </p:cNvPr>
          <p:cNvGrpSpPr/>
          <p:nvPr/>
        </p:nvGrpSpPr>
        <p:grpSpPr>
          <a:xfrm>
            <a:off x="233680" y="388621"/>
            <a:ext cx="579151" cy="5943599"/>
            <a:chOff x="233680" y="388621"/>
            <a:chExt cx="579151" cy="5943599"/>
          </a:xfrm>
        </p:grpSpPr>
        <p:sp>
          <p:nvSpPr>
            <p:cNvPr id="6" name="文本框 5">
              <a:extLst>
                <a:ext uri="{FF2B5EF4-FFF2-40B4-BE49-F238E27FC236}">
                  <a16:creationId xmlns:a16="http://schemas.microsoft.com/office/drawing/2014/main" id="{1BFD6316-2CDD-1FBC-AAF9-B4D8808AE543}"/>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7" name="直接连接符 6">
              <a:extLst>
                <a:ext uri="{FF2B5EF4-FFF2-40B4-BE49-F238E27FC236}">
                  <a16:creationId xmlns:a16="http://schemas.microsoft.com/office/drawing/2014/main" id="{EE2AD7B1-9E7C-D496-A1BB-C11BDE046F3D}"/>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340E8110-E79C-7C94-91A7-D4727ECCEFEE}"/>
                </a:ext>
              </a:extLst>
            </p:cNvPr>
            <p:cNvSpPr txBox="1"/>
            <p:nvPr/>
          </p:nvSpPr>
          <p:spPr>
            <a:xfrm>
              <a:off x="320388" y="19429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5" name="直接连接符 14">
              <a:extLst>
                <a:ext uri="{FF2B5EF4-FFF2-40B4-BE49-F238E27FC236}">
                  <a16:creationId xmlns:a16="http://schemas.microsoft.com/office/drawing/2014/main" id="{976E28A4-C77F-5D9A-1E5D-3F8FB57A7095}"/>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7A8FBEF2-BFB9-9579-F7E0-7C08594A54F6}"/>
                </a:ext>
              </a:extLst>
            </p:cNvPr>
            <p:cNvSpPr txBox="1"/>
            <p:nvPr/>
          </p:nvSpPr>
          <p:spPr>
            <a:xfrm>
              <a:off x="320377"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3B90F40C-32A2-AA2D-69B3-80FA4F380E94}"/>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BD20F390-782A-4634-32D3-7B5535EE15D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D34AAA7E-00F0-67B5-E768-E15157F306E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A9EACFC6-5675-00DC-5ABB-83AF9FBCD1EA}"/>
              </a:ext>
            </a:extLst>
          </p:cNvPr>
          <p:cNvPicPr>
            <a:picLocks noChangeAspect="1"/>
          </p:cNvPicPr>
          <p:nvPr/>
        </p:nvPicPr>
        <p:blipFill>
          <a:blip r:embed="rId2"/>
          <a:stretch>
            <a:fillRect/>
          </a:stretch>
        </p:blipFill>
        <p:spPr>
          <a:xfrm>
            <a:off x="2107487" y="1958578"/>
            <a:ext cx="8846285" cy="1594883"/>
          </a:xfrm>
          <a:prstGeom prst="rect">
            <a:avLst/>
          </a:prstGeom>
        </p:spPr>
      </p:pic>
    </p:spTree>
    <p:extLst>
      <p:ext uri="{BB962C8B-B14F-4D97-AF65-F5344CB8AC3E}">
        <p14:creationId xmlns:p14="http://schemas.microsoft.com/office/powerpoint/2010/main" val="170375967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C5161385-7232-80A9-F556-5108B01543EA}"/>
              </a:ext>
            </a:extLst>
          </p:cNvPr>
          <p:cNvSpPr txBox="1"/>
          <p:nvPr/>
        </p:nvSpPr>
        <p:spPr>
          <a:xfrm>
            <a:off x="1434986" y="1325809"/>
            <a:ext cx="10523331" cy="5320431"/>
          </a:xfrm>
          <a:prstGeom prst="rect">
            <a:avLst/>
          </a:prstGeom>
          <a:solidFill>
            <a:schemeClr val="bg1"/>
          </a:solidFill>
        </p:spPr>
        <p:txBody>
          <a:bodyPr wrap="square" rtlCol="0">
            <a:spAutoFit/>
          </a:bodyPr>
          <a:lstStyle/>
          <a:p>
            <a:pPr lvl="0" algn="just">
              <a:lnSpc>
                <a:spcPct val="150000"/>
              </a:lnSpc>
              <a:spcAft>
                <a:spcPts val="1000"/>
              </a:spcAft>
            </a:pPr>
            <a:r>
              <a:rPr lang="zh-CN" altLang="en-US" sz="2800" b="1" kern="100" dirty="0">
                <a:effectLst/>
                <a:latin typeface="等线" panose="02010600030101010101" pitchFamily="2" charset="-122"/>
                <a:ea typeface="等线" panose="02010600030101010101" pitchFamily="2" charset="-122"/>
                <a:cs typeface="Times New Roman" panose="02020603050405020304" pitchFamily="18" charset="0"/>
              </a:rPr>
              <a:t>应用场景</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Les </a:t>
            </a:r>
            <a:r>
              <a:rPr lang="en-US" altLang="zh-CN" sz="2800" b="1" kern="100" dirty="0" err="1">
                <a:effectLst/>
                <a:latin typeface="等线" panose="02010600030101010101" pitchFamily="2" charset="-122"/>
                <a:ea typeface="等线" panose="02010600030101010101" pitchFamily="2" charset="-122"/>
                <a:cs typeface="Times New Roman" panose="02020603050405020304" pitchFamily="18" charset="0"/>
              </a:rPr>
              <a:t>contextes</a:t>
            </a:r>
            <a:r>
              <a:rPr lang="en-US" altLang="zh-CN" sz="2800" b="1" kern="100" dirty="0">
                <a:effectLst/>
                <a:latin typeface="等线" panose="02010600030101010101" pitchFamily="2" charset="-122"/>
                <a:ea typeface="等线" panose="02010600030101010101" pitchFamily="2" charset="-122"/>
                <a:cs typeface="Times New Roman" panose="02020603050405020304" pitchFamily="18" charset="0"/>
              </a:rPr>
              <a:t> </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professionnels: </a:t>
            </a:r>
          </a:p>
          <a:p>
            <a:pPr lvl="0" algn="just">
              <a:lnSpc>
                <a:spcPct val="150000"/>
              </a:lnSpc>
              <a:spcAft>
                <a:spcPts val="1000"/>
              </a:spcAft>
            </a:pPr>
            <a:endPar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a:p>
            <a:pPr lvl="0" algn="just">
              <a:lnSpc>
                <a:spcPct val="150000"/>
              </a:lnSpc>
              <a:spcAft>
                <a:spcPts val="1000"/>
              </a:spcAft>
            </a:pPr>
            <a:endParaRPr lang="fr-FR"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lvl="0" algn="just">
              <a:lnSpc>
                <a:spcPct val="150000"/>
              </a:lnSpc>
              <a:spcAft>
                <a:spcPts val="1000"/>
              </a:spcAft>
            </a:pPr>
            <a:endPar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a:p>
            <a:pPr lvl="0" algn="just">
              <a:lnSpc>
                <a:spcPct val="150000"/>
              </a:lnSpc>
              <a:spcAft>
                <a:spcPts val="1000"/>
              </a:spcAft>
            </a:pPr>
            <a:endParaRPr lang="fr-FR"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lvl="0" algn="just">
              <a:lnSpc>
                <a:spcPct val="150000"/>
              </a:lnSpc>
              <a:spcAft>
                <a:spcPts val="1000"/>
              </a:spcAft>
            </a:pPr>
            <a:endPar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a:p>
            <a:pPr lvl="0" algn="just">
              <a:lnSpc>
                <a:spcPct val="150000"/>
              </a:lnSpc>
              <a:spcAft>
                <a:spcPts val="1000"/>
              </a:spcAft>
            </a:pPr>
            <a:endPar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3" name="文本框 22">
            <a:extLst>
              <a:ext uri="{FF2B5EF4-FFF2-40B4-BE49-F238E27FC236}">
                <a16:creationId xmlns:a16="http://schemas.microsoft.com/office/drawing/2014/main" id="{BDA66767-F67F-3F5D-7E25-73C8B32DB820}"/>
              </a:ext>
            </a:extLst>
          </p:cNvPr>
          <p:cNvSpPr txBox="1"/>
          <p:nvPr/>
        </p:nvSpPr>
        <p:spPr>
          <a:xfrm>
            <a:off x="1711783" y="741034"/>
            <a:ext cx="8136409" cy="584775"/>
          </a:xfrm>
          <a:prstGeom prst="rect">
            <a:avLst/>
          </a:prstGeom>
          <a:noFill/>
        </p:spPr>
        <p:txBody>
          <a:bodyPr wrap="square" rtlCol="0">
            <a:spAutoFit/>
          </a:bodyPr>
          <a:lstStyle/>
          <a:p>
            <a:r>
              <a:rPr lang="zh-CN" altLang="en-US" sz="3200" dirty="0">
                <a:solidFill>
                  <a:srgbClr val="C55A11"/>
                </a:solidFill>
                <a:latin typeface="Rockwell Extra Bold" panose="02060903040505020403" pitchFamily="18" charset="0"/>
              </a:rPr>
              <a:t>感谢信    </a:t>
            </a:r>
            <a:r>
              <a:rPr lang="fr-FR" altLang="zh-CN" sz="3200" dirty="0">
                <a:solidFill>
                  <a:srgbClr val="C55A11"/>
                </a:solidFill>
                <a:latin typeface="Rockwell Extra Bold" panose="02060903040505020403" pitchFamily="18" charset="0"/>
              </a:rPr>
              <a:t>Lettre de remerciement </a:t>
            </a:r>
            <a:endParaRPr lang="zh-CN" altLang="en-US" sz="3200" dirty="0">
              <a:solidFill>
                <a:srgbClr val="C55A11"/>
              </a:solidFill>
              <a:latin typeface="Rockwell Extra Bold" panose="02060903040505020403" pitchFamily="18" charset="0"/>
            </a:endParaRPr>
          </a:p>
        </p:txBody>
      </p:sp>
      <p:sp>
        <p:nvSpPr>
          <p:cNvPr id="6" name="Rectangle 2">
            <a:extLst>
              <a:ext uri="{FF2B5EF4-FFF2-40B4-BE49-F238E27FC236}">
                <a16:creationId xmlns:a16="http://schemas.microsoft.com/office/drawing/2014/main" id="{3BD81081-B9BF-D735-EDCF-F3A249366792}"/>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22690BFC-5879-84F3-1B32-60CB3C7907D0}"/>
              </a:ext>
            </a:extLst>
          </p:cNvPr>
          <p:cNvPicPr>
            <a:picLocks noChangeAspect="1"/>
          </p:cNvPicPr>
          <p:nvPr/>
        </p:nvPicPr>
        <p:blipFill>
          <a:blip r:embed="rId2"/>
          <a:stretch>
            <a:fillRect/>
          </a:stretch>
        </p:blipFill>
        <p:spPr>
          <a:xfrm>
            <a:off x="4013200" y="1995643"/>
            <a:ext cx="7858412" cy="4592477"/>
          </a:xfrm>
          <a:prstGeom prst="rect">
            <a:avLst/>
          </a:prstGeom>
        </p:spPr>
      </p:pic>
      <p:grpSp>
        <p:nvGrpSpPr>
          <p:cNvPr id="5" name="组合 4">
            <a:extLst>
              <a:ext uri="{FF2B5EF4-FFF2-40B4-BE49-F238E27FC236}">
                <a16:creationId xmlns:a16="http://schemas.microsoft.com/office/drawing/2014/main" id="{F5460E10-DF98-9363-524D-B9E0EC1C64BE}"/>
              </a:ext>
            </a:extLst>
          </p:cNvPr>
          <p:cNvGrpSpPr/>
          <p:nvPr/>
        </p:nvGrpSpPr>
        <p:grpSpPr>
          <a:xfrm>
            <a:off x="233680" y="388621"/>
            <a:ext cx="579151" cy="5943599"/>
            <a:chOff x="233680" y="388621"/>
            <a:chExt cx="579151" cy="5943599"/>
          </a:xfrm>
        </p:grpSpPr>
        <p:sp>
          <p:nvSpPr>
            <p:cNvPr id="7" name="文本框 6">
              <a:extLst>
                <a:ext uri="{FF2B5EF4-FFF2-40B4-BE49-F238E27FC236}">
                  <a16:creationId xmlns:a16="http://schemas.microsoft.com/office/drawing/2014/main" id="{208B8E3A-171E-9DDB-79B1-D657D264423E}"/>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8" name="直接连接符 7">
              <a:extLst>
                <a:ext uri="{FF2B5EF4-FFF2-40B4-BE49-F238E27FC236}">
                  <a16:creationId xmlns:a16="http://schemas.microsoft.com/office/drawing/2014/main" id="{87A29C44-0DBC-1619-FBCC-8646EEA87AE1}"/>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8DA02F66-E93C-C722-7830-B5D615225060}"/>
                </a:ext>
              </a:extLst>
            </p:cNvPr>
            <p:cNvSpPr txBox="1"/>
            <p:nvPr/>
          </p:nvSpPr>
          <p:spPr>
            <a:xfrm>
              <a:off x="320388" y="19429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0" name="直接连接符 9">
              <a:extLst>
                <a:ext uri="{FF2B5EF4-FFF2-40B4-BE49-F238E27FC236}">
                  <a16:creationId xmlns:a16="http://schemas.microsoft.com/office/drawing/2014/main" id="{FCA9A054-9C6B-A8C5-1B86-E17A9270AD4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5E41AD67-6F82-0C45-8989-03D4C93F55D0}"/>
                </a:ext>
              </a:extLst>
            </p:cNvPr>
            <p:cNvSpPr txBox="1"/>
            <p:nvPr/>
          </p:nvSpPr>
          <p:spPr>
            <a:xfrm>
              <a:off x="320377"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2" name="直接连接符 11">
              <a:extLst>
                <a:ext uri="{FF2B5EF4-FFF2-40B4-BE49-F238E27FC236}">
                  <a16:creationId xmlns:a16="http://schemas.microsoft.com/office/drawing/2014/main" id="{5A1DA3C7-7A50-26E9-ED34-2EE13B3AEF51}"/>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F3EDCB9A-F323-E85E-CF3B-9A353D13D278}"/>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1" name="直接连接符 20">
              <a:extLst>
                <a:ext uri="{FF2B5EF4-FFF2-40B4-BE49-F238E27FC236}">
                  <a16:creationId xmlns:a16="http://schemas.microsoft.com/office/drawing/2014/main" id="{891966F5-BF94-0210-049A-96B2FCF2832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5104834"/>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F87A9-11D1-9344-1C5D-D0DDF85836FF}"/>
            </a:ext>
          </a:extLst>
        </p:cNvPr>
        <p:cNvGrpSpPr/>
        <p:nvPr/>
      </p:nvGrpSpPr>
      <p:grpSpPr>
        <a:xfrm>
          <a:off x="0" y="0"/>
          <a:ext cx="0" cy="0"/>
          <a:chOff x="0" y="0"/>
          <a:chExt cx="0" cy="0"/>
        </a:xfrm>
      </p:grpSpPr>
      <p:sp>
        <p:nvSpPr>
          <p:cNvPr id="24" name="文本框 23">
            <a:extLst>
              <a:ext uri="{FF2B5EF4-FFF2-40B4-BE49-F238E27FC236}">
                <a16:creationId xmlns:a16="http://schemas.microsoft.com/office/drawing/2014/main" id="{FB807216-0F98-B8E3-6529-3AE45F720151}"/>
              </a:ext>
            </a:extLst>
          </p:cNvPr>
          <p:cNvSpPr txBox="1"/>
          <p:nvPr/>
        </p:nvSpPr>
        <p:spPr>
          <a:xfrm>
            <a:off x="1434989" y="1536701"/>
            <a:ext cx="10523331" cy="4400500"/>
          </a:xfrm>
          <a:prstGeom prst="rect">
            <a:avLst/>
          </a:prstGeom>
          <a:solidFill>
            <a:schemeClr val="bg1"/>
          </a:solidFill>
        </p:spPr>
        <p:txBody>
          <a:bodyPr wrap="square" rtlCol="0">
            <a:spAutoFit/>
          </a:bodyPr>
          <a:lstStyle/>
          <a:p>
            <a:pPr marL="514350" lvl="0" indent="-514350" algn="just">
              <a:lnSpc>
                <a:spcPct val="150000"/>
              </a:lnSpc>
              <a:spcAft>
                <a:spcPts val="1000"/>
              </a:spcAft>
              <a:buAutoNum type="arabicPeriod"/>
            </a:pPr>
            <a:r>
              <a:rPr lang="zh-CN" altLang="en-US" sz="2800" b="1" kern="100" dirty="0">
                <a:latin typeface="等线" panose="02010600030101010101" pitchFamily="2" charset="-122"/>
                <a:ea typeface="等线" panose="02010600030101010101" pitchFamily="2" charset="-122"/>
                <a:cs typeface="Times New Roman" panose="02020603050405020304" pitchFamily="18" charset="0"/>
              </a:rPr>
              <a:t>拒绝错误</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Aucunes fautes. </a:t>
            </a:r>
          </a:p>
          <a:p>
            <a:pPr marL="514350" lvl="0" indent="-514350" algn="just">
              <a:lnSpc>
                <a:spcPct val="150000"/>
              </a:lnSpc>
              <a:spcAft>
                <a:spcPts val="1000"/>
              </a:spcAft>
              <a:buAutoNum type="arabicPeriod"/>
            </a:pPr>
            <a:r>
              <a:rPr lang="zh-CN" altLang="en-US" sz="2800" b="1" kern="100" dirty="0">
                <a:latin typeface="等线" panose="02010600030101010101" pitchFamily="2" charset="-122"/>
                <a:ea typeface="等线" panose="02010600030101010101" pitchFamily="2" charset="-122"/>
                <a:cs typeface="Times New Roman" panose="02020603050405020304" pitchFamily="18" charset="0"/>
              </a:rPr>
              <a:t>真诚优先</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La sincérité prime. </a:t>
            </a:r>
            <a:r>
              <a:rPr lang="fr-FR" altLang="zh-CN" sz="2000" kern="100" dirty="0">
                <a:effectLst/>
                <a:latin typeface="等线" panose="02010600030101010101" pitchFamily="2" charset="-122"/>
                <a:ea typeface="等线" panose="02010600030101010101" pitchFamily="2" charset="-122"/>
                <a:cs typeface="Times New Roman" panose="02020603050405020304" pitchFamily="18" charset="0"/>
              </a:rPr>
              <a:t>Savoir remercier pour le temps passé, les conseils donnés, l’aide apportée ou le cadeau reçu constitue la base de votre message. </a:t>
            </a:r>
          </a:p>
          <a:p>
            <a:pPr marL="514350" lvl="0" indent="-514350" algn="just">
              <a:lnSpc>
                <a:spcPct val="150000"/>
              </a:lnSpc>
              <a:spcAft>
                <a:spcPts val="1000"/>
              </a:spcAft>
              <a:buAutoNum type="arabicPeriod"/>
            </a:pPr>
            <a:r>
              <a:rPr lang="zh-CN" altLang="en-US" sz="2800" b="1" kern="100" dirty="0">
                <a:latin typeface="等线" panose="02010600030101010101" pitchFamily="2" charset="-122"/>
                <a:ea typeface="等线" panose="02010600030101010101" pitchFamily="2" charset="-122"/>
                <a:cs typeface="Times New Roman" panose="02020603050405020304" pitchFamily="18" charset="0"/>
              </a:rPr>
              <a:t>具体</a:t>
            </a:r>
            <a:r>
              <a:rPr lang="fr-FR" altLang="zh-CN" sz="2800" b="1" kern="100" dirty="0">
                <a:latin typeface="等线" panose="02010600030101010101" pitchFamily="2" charset="-122"/>
                <a:ea typeface="等线" panose="02010600030101010101" pitchFamily="2" charset="-122"/>
                <a:cs typeface="Times New Roman" panose="02020603050405020304" pitchFamily="18" charset="0"/>
              </a:rPr>
              <a:t>Soyez précis. </a:t>
            </a:r>
            <a:r>
              <a:rPr lang="fr-FR" altLang="zh-CN" sz="2000" kern="100" dirty="0">
                <a:latin typeface="等线" panose="02010600030101010101" pitchFamily="2" charset="-122"/>
                <a:ea typeface="等线" panose="02010600030101010101" pitchFamily="2" charset="-122"/>
                <a:cs typeface="Times New Roman" panose="02020603050405020304" pitchFamily="18" charset="0"/>
              </a:rPr>
              <a:t>M</a:t>
            </a:r>
            <a:r>
              <a:rPr lang="fr-FR" altLang="zh-CN" sz="2000" kern="100" dirty="0">
                <a:effectLst/>
                <a:latin typeface="等线" panose="02010600030101010101" pitchFamily="2" charset="-122"/>
                <a:ea typeface="等线" panose="02010600030101010101" pitchFamily="2" charset="-122"/>
                <a:cs typeface="Times New Roman" panose="02020603050405020304" pitchFamily="18" charset="0"/>
              </a:rPr>
              <a:t>entionnez l’entrevue professionnelle, la discussion afin de montrer que vous étiez attentif et que vous avez apprécié ce moment. </a:t>
            </a:r>
          </a:p>
          <a:p>
            <a:pPr marL="514350" lvl="0" indent="-514350" algn="just">
              <a:lnSpc>
                <a:spcPct val="150000"/>
              </a:lnSpc>
              <a:spcAft>
                <a:spcPts val="1000"/>
              </a:spcAft>
              <a:buAutoNum type="arabicPeriod"/>
            </a:pPr>
            <a:r>
              <a:rPr lang="zh-CN" altLang="en-US" sz="2800" b="1" kern="100" dirty="0">
                <a:latin typeface="等线" panose="02010600030101010101" pitchFamily="2" charset="-122"/>
                <a:ea typeface="等线" panose="02010600030101010101" pitchFamily="2" charset="-122"/>
                <a:cs typeface="Times New Roman" panose="02020603050405020304" pitchFamily="18" charset="0"/>
              </a:rPr>
              <a:t>针对性强</a:t>
            </a:r>
            <a:r>
              <a:rPr lang="fr-FR" altLang="zh-CN" sz="2800" b="1" kern="100" dirty="0">
                <a:latin typeface="等线" panose="02010600030101010101" pitchFamily="2" charset="-122"/>
                <a:ea typeface="等线" panose="02010600030101010101" pitchFamily="2" charset="-122"/>
                <a:cs typeface="Times New Roman" panose="02020603050405020304" pitchFamily="18" charset="0"/>
              </a:rPr>
              <a:t>Personnaliser votre lettre </a:t>
            </a:r>
            <a:r>
              <a:rPr lang="fr-FR" altLang="zh-CN" sz="2000" kern="100" dirty="0">
                <a:latin typeface="等线" panose="02010600030101010101" pitchFamily="2" charset="-122"/>
                <a:ea typeface="等线" panose="02010600030101010101" pitchFamily="2" charset="-122"/>
                <a:cs typeface="Times New Roman" panose="02020603050405020304" pitchFamily="18" charset="0"/>
              </a:rPr>
              <a:t>dès le début. Mentionner le nom de votre interlocuteur. </a:t>
            </a:r>
            <a:endParaRPr lang="fr-FR"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3" name="文本框 22">
            <a:extLst>
              <a:ext uri="{FF2B5EF4-FFF2-40B4-BE49-F238E27FC236}">
                <a16:creationId xmlns:a16="http://schemas.microsoft.com/office/drawing/2014/main" id="{7F0E61BB-0A6B-4599-A911-28AC4B92FC53}"/>
              </a:ext>
            </a:extLst>
          </p:cNvPr>
          <p:cNvSpPr txBox="1"/>
          <p:nvPr/>
        </p:nvSpPr>
        <p:spPr>
          <a:xfrm>
            <a:off x="1711784" y="741034"/>
            <a:ext cx="7905182" cy="584775"/>
          </a:xfrm>
          <a:prstGeom prst="rect">
            <a:avLst/>
          </a:prstGeom>
          <a:noFill/>
        </p:spPr>
        <p:txBody>
          <a:bodyPr wrap="square" rtlCol="0">
            <a:spAutoFit/>
          </a:bodyPr>
          <a:lstStyle/>
          <a:p>
            <a:r>
              <a:rPr lang="zh-CN" altLang="en-US" sz="3200" dirty="0">
                <a:solidFill>
                  <a:srgbClr val="C55A11"/>
                </a:solidFill>
                <a:latin typeface="Rockwell Extra Bold" panose="02060903040505020403" pitchFamily="18" charset="0"/>
              </a:rPr>
              <a:t>感谢信   </a:t>
            </a:r>
            <a:r>
              <a:rPr lang="fr-FR" altLang="zh-CN" sz="3200" dirty="0">
                <a:solidFill>
                  <a:srgbClr val="C55A11"/>
                </a:solidFill>
                <a:latin typeface="Rockwell Extra Bold" panose="02060903040505020403" pitchFamily="18" charset="0"/>
              </a:rPr>
              <a:t>Lettre de remerciement </a:t>
            </a:r>
            <a:endParaRPr lang="zh-CN" altLang="en-US" sz="3200" dirty="0">
              <a:solidFill>
                <a:srgbClr val="C55A11"/>
              </a:solidFill>
              <a:latin typeface="Rockwell Extra Bold" panose="02060903040505020403" pitchFamily="18" charset="0"/>
            </a:endParaRPr>
          </a:p>
        </p:txBody>
      </p:sp>
      <p:sp>
        <p:nvSpPr>
          <p:cNvPr id="6" name="Rectangle 2">
            <a:extLst>
              <a:ext uri="{FF2B5EF4-FFF2-40B4-BE49-F238E27FC236}">
                <a16:creationId xmlns:a16="http://schemas.microsoft.com/office/drawing/2014/main" id="{160EB8F4-90E2-C7EF-362D-1C660071286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a:extLst>
              <a:ext uri="{FF2B5EF4-FFF2-40B4-BE49-F238E27FC236}">
                <a16:creationId xmlns:a16="http://schemas.microsoft.com/office/drawing/2014/main" id="{9A803127-2EA5-BBCB-B237-6EA2F9E1AAC6}"/>
              </a:ext>
            </a:extLst>
          </p:cNvPr>
          <p:cNvGrpSpPr/>
          <p:nvPr/>
        </p:nvGrpSpPr>
        <p:grpSpPr>
          <a:xfrm>
            <a:off x="233680" y="388621"/>
            <a:ext cx="579151" cy="5943599"/>
            <a:chOff x="233680" y="388621"/>
            <a:chExt cx="579151" cy="5943599"/>
          </a:xfrm>
        </p:grpSpPr>
        <p:sp>
          <p:nvSpPr>
            <p:cNvPr id="7" name="文本框 6">
              <a:extLst>
                <a:ext uri="{FF2B5EF4-FFF2-40B4-BE49-F238E27FC236}">
                  <a16:creationId xmlns:a16="http://schemas.microsoft.com/office/drawing/2014/main" id="{C415F91B-9CA1-4A8E-2E95-946B5180D2F1}"/>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8" name="直接连接符 7">
              <a:extLst>
                <a:ext uri="{FF2B5EF4-FFF2-40B4-BE49-F238E27FC236}">
                  <a16:creationId xmlns:a16="http://schemas.microsoft.com/office/drawing/2014/main" id="{B8770550-7D79-88B2-8C24-951C1FB9BBD5}"/>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9D5BBBB-39EB-0A77-FD20-976FD45C5EBF}"/>
                </a:ext>
              </a:extLst>
            </p:cNvPr>
            <p:cNvSpPr txBox="1"/>
            <p:nvPr/>
          </p:nvSpPr>
          <p:spPr>
            <a:xfrm>
              <a:off x="320388" y="19429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0" name="直接连接符 9">
              <a:extLst>
                <a:ext uri="{FF2B5EF4-FFF2-40B4-BE49-F238E27FC236}">
                  <a16:creationId xmlns:a16="http://schemas.microsoft.com/office/drawing/2014/main" id="{93E4FCF2-51A4-426D-E9DB-E699C833D62E}"/>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4E8BE02C-EE75-6E12-116C-4C40D7BFDD66}"/>
                </a:ext>
              </a:extLst>
            </p:cNvPr>
            <p:cNvSpPr txBox="1"/>
            <p:nvPr/>
          </p:nvSpPr>
          <p:spPr>
            <a:xfrm>
              <a:off x="320377"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2" name="直接连接符 11">
              <a:extLst>
                <a:ext uri="{FF2B5EF4-FFF2-40B4-BE49-F238E27FC236}">
                  <a16:creationId xmlns:a16="http://schemas.microsoft.com/office/drawing/2014/main" id="{B001C9ED-0BA5-501A-42D4-5E5A48DF116A}"/>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234EF571-C26B-1AB9-D552-60334F01480A}"/>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1" name="直接连接符 20">
              <a:extLst>
                <a:ext uri="{FF2B5EF4-FFF2-40B4-BE49-F238E27FC236}">
                  <a16:creationId xmlns:a16="http://schemas.microsoft.com/office/drawing/2014/main" id="{A9558233-1C7D-B594-5BA7-2BF49FE37799}"/>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428254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4ECBE-A4B2-CA05-B0E5-25BFB163DBEA}"/>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BCD217DD-4424-7F83-93FA-31AD38B79E41}"/>
              </a:ext>
            </a:extLst>
          </p:cNvPr>
          <p:cNvGrpSpPr/>
          <p:nvPr/>
        </p:nvGrpSpPr>
        <p:grpSpPr>
          <a:xfrm>
            <a:off x="233680" y="388621"/>
            <a:ext cx="579151" cy="5943599"/>
            <a:chOff x="233680" y="388621"/>
            <a:chExt cx="579151" cy="5943599"/>
          </a:xfrm>
        </p:grpSpPr>
        <p:sp>
          <p:nvSpPr>
            <p:cNvPr id="4" name="文本框 3">
              <a:extLst>
                <a:ext uri="{FF2B5EF4-FFF2-40B4-BE49-F238E27FC236}">
                  <a16:creationId xmlns:a16="http://schemas.microsoft.com/office/drawing/2014/main" id="{4CBA44C2-8FAD-F78B-C5A0-8604C1D79D08}"/>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13" name="直接连接符 12">
              <a:extLst>
                <a:ext uri="{FF2B5EF4-FFF2-40B4-BE49-F238E27FC236}">
                  <a16:creationId xmlns:a16="http://schemas.microsoft.com/office/drawing/2014/main" id="{7205BA08-3CF7-813B-E8C8-DAE2D0781A2B}"/>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2A85FD1C-4587-AA4E-D499-C9D19E54DBE3}"/>
                </a:ext>
              </a:extLst>
            </p:cNvPr>
            <p:cNvSpPr txBox="1"/>
            <p:nvPr/>
          </p:nvSpPr>
          <p:spPr>
            <a:xfrm>
              <a:off x="320388" y="194292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6" name="直接连接符 15">
              <a:extLst>
                <a:ext uri="{FF2B5EF4-FFF2-40B4-BE49-F238E27FC236}">
                  <a16:creationId xmlns:a16="http://schemas.microsoft.com/office/drawing/2014/main" id="{57464D0C-BBB7-8F4E-8EE8-42C2F8D823E3}"/>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A1D4D7A4-705F-BA7A-5D9D-1A98BC6B5DE3}"/>
                </a:ext>
              </a:extLst>
            </p:cNvPr>
            <p:cNvSpPr txBox="1"/>
            <p:nvPr/>
          </p:nvSpPr>
          <p:spPr>
            <a:xfrm>
              <a:off x="320377"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7">
              <a:extLst>
                <a:ext uri="{FF2B5EF4-FFF2-40B4-BE49-F238E27FC236}">
                  <a16:creationId xmlns:a16="http://schemas.microsoft.com/office/drawing/2014/main" id="{C863146A-7739-3742-FFDE-1B1424EFCA6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616F7761-2504-E52B-C641-A0644B0899D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9">
              <a:extLst>
                <a:ext uri="{FF2B5EF4-FFF2-40B4-BE49-F238E27FC236}">
                  <a16:creationId xmlns:a16="http://schemas.microsoft.com/office/drawing/2014/main" id="{1A353BA2-9B04-FA8B-B8F3-97692D426A26}"/>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ECB2C744-D515-8BC7-DA5F-E5EA6A7B086F}"/>
              </a:ext>
            </a:extLst>
          </p:cNvPr>
          <p:cNvSpPr txBox="1"/>
          <p:nvPr/>
        </p:nvSpPr>
        <p:spPr>
          <a:xfrm>
            <a:off x="1711784" y="741034"/>
            <a:ext cx="6751732" cy="584775"/>
          </a:xfrm>
          <a:prstGeom prst="rect">
            <a:avLst/>
          </a:prstGeom>
          <a:noFill/>
        </p:spPr>
        <p:txBody>
          <a:bodyPr wrap="square" rtlCol="0">
            <a:spAutoFit/>
          </a:bodyPr>
          <a:lstStyle/>
          <a:p>
            <a:r>
              <a:rPr lang="fr-FR" altLang="zh-CN" sz="3200" dirty="0">
                <a:solidFill>
                  <a:srgbClr val="C55A11"/>
                </a:solidFill>
                <a:latin typeface="Rockwell Extra Bold" panose="02060903040505020403" pitchFamily="18" charset="0"/>
              </a:rPr>
              <a:t>Lettre de remerciement</a:t>
            </a:r>
            <a:endParaRPr lang="zh-CN" altLang="en-US" sz="3200" dirty="0">
              <a:solidFill>
                <a:srgbClr val="C55A11"/>
              </a:solidFill>
              <a:latin typeface="Rockwell Extra Bold" panose="02060903040505020403" pitchFamily="18" charset="0"/>
            </a:endParaRPr>
          </a:p>
        </p:txBody>
      </p:sp>
      <p:sp>
        <p:nvSpPr>
          <p:cNvPr id="6" name="Rectangle 2">
            <a:extLst>
              <a:ext uri="{FF2B5EF4-FFF2-40B4-BE49-F238E27FC236}">
                <a16:creationId xmlns:a16="http://schemas.microsoft.com/office/drawing/2014/main" id="{E568904A-CD1C-B27E-D4F9-CBCF6D5E83C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62841B7F-668C-E456-40C9-2AA0C574F640}"/>
              </a:ext>
            </a:extLst>
          </p:cNvPr>
          <p:cNvPicPr>
            <a:picLocks noChangeAspect="1"/>
          </p:cNvPicPr>
          <p:nvPr/>
        </p:nvPicPr>
        <p:blipFill>
          <a:blip r:embed="rId3"/>
          <a:stretch>
            <a:fillRect/>
          </a:stretch>
        </p:blipFill>
        <p:spPr>
          <a:xfrm>
            <a:off x="1071562" y="2011681"/>
            <a:ext cx="10963275" cy="3324225"/>
          </a:xfrm>
          <a:prstGeom prst="rect">
            <a:avLst/>
          </a:prstGeom>
        </p:spPr>
      </p:pic>
      <p:sp>
        <p:nvSpPr>
          <p:cNvPr id="5" name="文本框 4">
            <a:extLst>
              <a:ext uri="{FF2B5EF4-FFF2-40B4-BE49-F238E27FC236}">
                <a16:creationId xmlns:a16="http://schemas.microsoft.com/office/drawing/2014/main" id="{2EE53692-F83C-7EBA-635E-780711A29250}"/>
              </a:ext>
            </a:extLst>
          </p:cNvPr>
          <p:cNvSpPr txBox="1"/>
          <p:nvPr/>
        </p:nvSpPr>
        <p:spPr>
          <a:xfrm>
            <a:off x="9469120" y="3317240"/>
            <a:ext cx="2265678" cy="380998"/>
          </a:xfrm>
          <a:prstGeom prst="rect">
            <a:avLst/>
          </a:prstGeom>
          <a:solidFill>
            <a:schemeClr val="bg1"/>
          </a:solidFill>
        </p:spPr>
        <p:txBody>
          <a:bodyPr wrap="square" rtlCol="0">
            <a:spAutoFit/>
          </a:bodyPr>
          <a:lstStyle/>
          <a:p>
            <a:endParaRPr lang="zh-CN" altLang="en-US" dirty="0"/>
          </a:p>
        </p:txBody>
      </p:sp>
      <p:pic>
        <p:nvPicPr>
          <p:cNvPr id="8" name="图片 7">
            <a:extLst>
              <a:ext uri="{FF2B5EF4-FFF2-40B4-BE49-F238E27FC236}">
                <a16:creationId xmlns:a16="http://schemas.microsoft.com/office/drawing/2014/main" id="{D165266C-C9C8-F250-D582-E3FE090D8149}"/>
              </a:ext>
            </a:extLst>
          </p:cNvPr>
          <p:cNvPicPr>
            <a:picLocks noChangeAspect="1"/>
          </p:cNvPicPr>
          <p:nvPr/>
        </p:nvPicPr>
        <p:blipFill>
          <a:blip r:embed="rId4"/>
          <a:stretch>
            <a:fillRect/>
          </a:stretch>
        </p:blipFill>
        <p:spPr>
          <a:xfrm>
            <a:off x="1160481" y="3794959"/>
            <a:ext cx="3927169" cy="441761"/>
          </a:xfrm>
          <a:prstGeom prst="rect">
            <a:avLst/>
          </a:prstGeom>
        </p:spPr>
      </p:pic>
      <p:cxnSp>
        <p:nvCxnSpPr>
          <p:cNvPr id="10" name="直接连接符 9">
            <a:extLst>
              <a:ext uri="{FF2B5EF4-FFF2-40B4-BE49-F238E27FC236}">
                <a16:creationId xmlns:a16="http://schemas.microsoft.com/office/drawing/2014/main" id="{462AA0D1-9DF3-EF21-361A-09314DEF6716}"/>
              </a:ext>
            </a:extLst>
          </p:cNvPr>
          <p:cNvCxnSpPr/>
          <p:nvPr/>
        </p:nvCxnSpPr>
        <p:spPr>
          <a:xfrm>
            <a:off x="5476240" y="4187826"/>
            <a:ext cx="2347054"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087343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26C03-66AE-8BC9-4384-E9DEED7F6AE3}"/>
            </a:ext>
          </a:extLst>
        </p:cNvPr>
        <p:cNvGrpSpPr/>
        <p:nvPr/>
      </p:nvGrpSpPr>
      <p:grpSpPr>
        <a:xfrm>
          <a:off x="0" y="0"/>
          <a:ext cx="0" cy="0"/>
          <a:chOff x="0" y="0"/>
          <a:chExt cx="0" cy="0"/>
        </a:xfrm>
      </p:grpSpPr>
      <p:sp>
        <p:nvSpPr>
          <p:cNvPr id="24" name="文本框 23">
            <a:extLst>
              <a:ext uri="{FF2B5EF4-FFF2-40B4-BE49-F238E27FC236}">
                <a16:creationId xmlns:a16="http://schemas.microsoft.com/office/drawing/2014/main" id="{4AF531DB-69CB-F443-B347-4E3DA97D3108}"/>
              </a:ext>
            </a:extLst>
          </p:cNvPr>
          <p:cNvSpPr txBox="1"/>
          <p:nvPr/>
        </p:nvSpPr>
        <p:spPr>
          <a:xfrm>
            <a:off x="1435014" y="1536701"/>
            <a:ext cx="10066104" cy="3386568"/>
          </a:xfrm>
          <a:prstGeom prst="rect">
            <a:avLst/>
          </a:prstGeom>
          <a:solidFill>
            <a:schemeClr val="bg1"/>
          </a:solidFill>
        </p:spPr>
        <p:txBody>
          <a:bodyPr wrap="square" rtlCol="0">
            <a:spAutoFit/>
          </a:bodyPr>
          <a:lstStyle/>
          <a:p>
            <a:pPr lvl="0" algn="just">
              <a:lnSpc>
                <a:spcPct val="150000"/>
              </a:lnSpc>
              <a:spcAft>
                <a:spcPts val="1000"/>
              </a:spcAft>
            </a:pP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Nathalie Legrand vient de passer un entretien pour le poste du service après-vente de la société </a:t>
            </a:r>
            <a:r>
              <a:rPr lang="fr-FR" altLang="zh-CN" sz="2800" b="1" kern="100" dirty="0" err="1">
                <a:effectLst/>
                <a:latin typeface="等线" panose="02010600030101010101" pitchFamily="2" charset="-122"/>
                <a:ea typeface="等线" panose="02010600030101010101" pitchFamily="2" charset="-122"/>
                <a:cs typeface="Times New Roman" panose="02020603050405020304" pitchFamily="18" charset="0"/>
              </a:rPr>
              <a:t>FlyHigh</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 Elle veut écrire une lettre de remerciement à Madame Gauthier</a:t>
            </a:r>
            <a:r>
              <a:rPr lang="fr-FR" altLang="zh-CN" sz="2800" b="1" kern="100" dirty="0">
                <a:latin typeface="等线" panose="02010600030101010101" pitchFamily="2" charset="-122"/>
                <a:ea typeface="等线" panose="02010600030101010101" pitchFamily="2" charset="-122"/>
                <a:cs typeface="Times New Roman" panose="02020603050405020304" pitchFamily="18" charset="0"/>
              </a:rPr>
              <a:t>, la directrice de RH</a:t>
            </a: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 pour lui avoir accordé cette opportunité. </a:t>
            </a:r>
          </a:p>
          <a:p>
            <a:pPr lvl="0" algn="just">
              <a:lnSpc>
                <a:spcPct val="150000"/>
              </a:lnSpc>
              <a:spcAft>
                <a:spcPts val="1000"/>
              </a:spcAft>
            </a:pPr>
            <a:r>
              <a:rPr lang="fr-FR" altLang="zh-CN" sz="2800" b="1" kern="100" dirty="0">
                <a:effectLst/>
                <a:latin typeface="等线" panose="02010600030101010101" pitchFamily="2" charset="-122"/>
                <a:ea typeface="等线" panose="02010600030101010101" pitchFamily="2" charset="-122"/>
                <a:cs typeface="Times New Roman" panose="02020603050405020304" pitchFamily="18" charset="0"/>
              </a:rPr>
              <a:t>Ecrivez cette lettre.  </a:t>
            </a:r>
          </a:p>
        </p:txBody>
      </p:sp>
      <p:sp>
        <p:nvSpPr>
          <p:cNvPr id="23" name="文本框 22">
            <a:extLst>
              <a:ext uri="{FF2B5EF4-FFF2-40B4-BE49-F238E27FC236}">
                <a16:creationId xmlns:a16="http://schemas.microsoft.com/office/drawing/2014/main" id="{097BDE14-CD5F-797D-E463-4CA5A4876639}"/>
              </a:ext>
            </a:extLst>
          </p:cNvPr>
          <p:cNvSpPr txBox="1"/>
          <p:nvPr/>
        </p:nvSpPr>
        <p:spPr>
          <a:xfrm>
            <a:off x="1711784" y="741034"/>
            <a:ext cx="6751732" cy="584775"/>
          </a:xfrm>
          <a:prstGeom prst="rect">
            <a:avLst/>
          </a:prstGeom>
          <a:noFill/>
        </p:spPr>
        <p:txBody>
          <a:bodyPr wrap="square" rtlCol="0">
            <a:spAutoFit/>
          </a:bodyPr>
          <a:lstStyle/>
          <a:p>
            <a:r>
              <a:rPr lang="fr-FR" altLang="zh-CN" sz="3200" dirty="0">
                <a:solidFill>
                  <a:srgbClr val="C55A11"/>
                </a:solidFill>
                <a:latin typeface="Rockwell Extra Bold" panose="02060903040505020403" pitchFamily="18" charset="0"/>
              </a:rPr>
              <a:t>Lettre de remerciement </a:t>
            </a:r>
            <a:endParaRPr lang="zh-CN" altLang="en-US" sz="3200" dirty="0">
              <a:solidFill>
                <a:srgbClr val="C55A11"/>
              </a:solidFill>
              <a:latin typeface="Rockwell Extra Bold" panose="02060903040505020403" pitchFamily="18" charset="0"/>
            </a:endParaRPr>
          </a:p>
        </p:txBody>
      </p:sp>
      <p:sp>
        <p:nvSpPr>
          <p:cNvPr id="6" name="Rectangle 2">
            <a:extLst>
              <a:ext uri="{FF2B5EF4-FFF2-40B4-BE49-F238E27FC236}">
                <a16:creationId xmlns:a16="http://schemas.microsoft.com/office/drawing/2014/main" id="{4D8C1A85-7C99-D283-D46E-C3F221C75BF2}"/>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组合 1">
            <a:extLst>
              <a:ext uri="{FF2B5EF4-FFF2-40B4-BE49-F238E27FC236}">
                <a16:creationId xmlns:a16="http://schemas.microsoft.com/office/drawing/2014/main" id="{0E17BE90-EBBC-A5EF-1B6C-C3BD0950E528}"/>
              </a:ext>
            </a:extLst>
          </p:cNvPr>
          <p:cNvGrpSpPr/>
          <p:nvPr/>
        </p:nvGrpSpPr>
        <p:grpSpPr>
          <a:xfrm>
            <a:off x="233680" y="388621"/>
            <a:ext cx="579151" cy="5943599"/>
            <a:chOff x="233680" y="388621"/>
            <a:chExt cx="579151" cy="5943599"/>
          </a:xfrm>
        </p:grpSpPr>
        <p:sp>
          <p:nvSpPr>
            <p:cNvPr id="5" name="文本框 3">
              <a:extLst>
                <a:ext uri="{FF2B5EF4-FFF2-40B4-BE49-F238E27FC236}">
                  <a16:creationId xmlns:a16="http://schemas.microsoft.com/office/drawing/2014/main" id="{9FB17FB9-6742-6FB6-BAFE-C0C8A24B7748}"/>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7" name="直接连接符 12">
              <a:extLst>
                <a:ext uri="{FF2B5EF4-FFF2-40B4-BE49-F238E27FC236}">
                  <a16:creationId xmlns:a16="http://schemas.microsoft.com/office/drawing/2014/main" id="{5CCB63EE-0FB8-7FB4-0BBB-20E8A55CB627}"/>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14">
              <a:extLst>
                <a:ext uri="{FF2B5EF4-FFF2-40B4-BE49-F238E27FC236}">
                  <a16:creationId xmlns:a16="http://schemas.microsoft.com/office/drawing/2014/main" id="{F0A0929C-6079-6FDB-FDB3-17C636ACBB75}"/>
                </a:ext>
              </a:extLst>
            </p:cNvPr>
            <p:cNvSpPr txBox="1"/>
            <p:nvPr/>
          </p:nvSpPr>
          <p:spPr>
            <a:xfrm>
              <a:off x="320388" y="194292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9" name="直接连接符 15">
              <a:extLst>
                <a:ext uri="{FF2B5EF4-FFF2-40B4-BE49-F238E27FC236}">
                  <a16:creationId xmlns:a16="http://schemas.microsoft.com/office/drawing/2014/main" id="{D13F9CCD-85B9-B166-158F-20DDC1DE379C}"/>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16">
              <a:extLst>
                <a:ext uri="{FF2B5EF4-FFF2-40B4-BE49-F238E27FC236}">
                  <a16:creationId xmlns:a16="http://schemas.microsoft.com/office/drawing/2014/main" id="{9235B060-D267-AC30-6AB7-DDB90506E356}"/>
                </a:ext>
              </a:extLst>
            </p:cNvPr>
            <p:cNvSpPr txBox="1"/>
            <p:nvPr/>
          </p:nvSpPr>
          <p:spPr>
            <a:xfrm>
              <a:off x="320377" y="355346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1" name="直接连接符 17">
              <a:extLst>
                <a:ext uri="{FF2B5EF4-FFF2-40B4-BE49-F238E27FC236}">
                  <a16:creationId xmlns:a16="http://schemas.microsoft.com/office/drawing/2014/main" id="{44C97464-E310-6E4C-6CF4-A212688DC864}"/>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8">
              <a:extLst>
                <a:ext uri="{FF2B5EF4-FFF2-40B4-BE49-F238E27FC236}">
                  <a16:creationId xmlns:a16="http://schemas.microsoft.com/office/drawing/2014/main" id="{5114C4B5-13A2-0005-0EFD-F93AD0F1E710}"/>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4" name="直接连接符 19">
              <a:extLst>
                <a:ext uri="{FF2B5EF4-FFF2-40B4-BE49-F238E27FC236}">
                  <a16:creationId xmlns:a16="http://schemas.microsoft.com/office/drawing/2014/main" id="{631E072E-1502-15BE-6F53-50E64F69DF5B}"/>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596503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650BA-01C8-842B-9D35-3F82EB3E577D}"/>
            </a:ext>
          </a:extLst>
        </p:cNvPr>
        <p:cNvGrpSpPr/>
        <p:nvPr/>
      </p:nvGrpSpPr>
      <p:grpSpPr>
        <a:xfrm>
          <a:off x="0" y="0"/>
          <a:ext cx="0" cy="0"/>
          <a:chOff x="0" y="0"/>
          <a:chExt cx="0" cy="0"/>
        </a:xfrm>
      </p:grpSpPr>
      <p:sp>
        <p:nvSpPr>
          <p:cNvPr id="23" name="文本框 22">
            <a:extLst>
              <a:ext uri="{FF2B5EF4-FFF2-40B4-BE49-F238E27FC236}">
                <a16:creationId xmlns:a16="http://schemas.microsoft.com/office/drawing/2014/main" id="{B8FABCD9-6D1E-96B7-0494-153A879A2FBB}"/>
              </a:ext>
            </a:extLst>
          </p:cNvPr>
          <p:cNvSpPr txBox="1"/>
          <p:nvPr/>
        </p:nvSpPr>
        <p:spPr>
          <a:xfrm>
            <a:off x="1711784" y="741034"/>
            <a:ext cx="6751732" cy="584775"/>
          </a:xfrm>
          <a:prstGeom prst="rect">
            <a:avLst/>
          </a:prstGeom>
          <a:noFill/>
        </p:spPr>
        <p:txBody>
          <a:bodyPr wrap="square" rtlCol="0">
            <a:spAutoFit/>
          </a:bodyPr>
          <a:lstStyle/>
          <a:p>
            <a:r>
              <a:rPr lang="fr-FR" altLang="zh-CN" sz="3200" dirty="0">
                <a:solidFill>
                  <a:srgbClr val="C55A11"/>
                </a:solidFill>
                <a:latin typeface="Rockwell Extra Bold" panose="02060903040505020403" pitchFamily="18" charset="0"/>
              </a:rPr>
              <a:t>Lettre de remerciement</a:t>
            </a:r>
            <a:endParaRPr lang="zh-CN" altLang="en-US" sz="3200" dirty="0">
              <a:solidFill>
                <a:srgbClr val="C55A11"/>
              </a:solidFill>
              <a:latin typeface="Rockwell Extra Bold" panose="02060903040505020403" pitchFamily="18" charset="0"/>
            </a:endParaRPr>
          </a:p>
        </p:txBody>
      </p:sp>
      <p:sp>
        <p:nvSpPr>
          <p:cNvPr id="6" name="Rectangle 2">
            <a:extLst>
              <a:ext uri="{FF2B5EF4-FFF2-40B4-BE49-F238E27FC236}">
                <a16:creationId xmlns:a16="http://schemas.microsoft.com/office/drawing/2014/main" id="{68CC8911-72BE-FDE4-7EF8-EC083DC4485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6">
            <a:extLst>
              <a:ext uri="{FF2B5EF4-FFF2-40B4-BE49-F238E27FC236}">
                <a16:creationId xmlns:a16="http://schemas.microsoft.com/office/drawing/2014/main" id="{92241BE6-C780-E4DD-0F52-EFD86F3C63CB}"/>
              </a:ext>
            </a:extLst>
          </p:cNvPr>
          <p:cNvSpPr txBox="1"/>
          <p:nvPr/>
        </p:nvSpPr>
        <p:spPr>
          <a:xfrm>
            <a:off x="1539063" y="1747520"/>
            <a:ext cx="9860453" cy="3539430"/>
          </a:xfrm>
          <a:prstGeom prst="rect">
            <a:avLst/>
          </a:prstGeom>
          <a:solidFill>
            <a:schemeClr val="bg1"/>
          </a:solidFill>
        </p:spPr>
        <p:txBody>
          <a:bodyPr wrap="square">
            <a:spAutoFit/>
          </a:bodyPr>
          <a:lstStyle/>
          <a:p>
            <a:r>
              <a:rPr lang="fr-FR" altLang="zh-CN" sz="2800" dirty="0"/>
              <a:t>Lettre de remerciement entretien</a:t>
            </a:r>
          </a:p>
          <a:p>
            <a:r>
              <a:rPr lang="fr-FR" altLang="zh-CN" sz="2800" dirty="0">
                <a:latin typeface="Corbel Light" panose="020B0303020204020204" pitchFamily="34" charset="0"/>
              </a:rPr>
              <a:t>Madame, monsieur,</a:t>
            </a:r>
          </a:p>
          <a:p>
            <a:r>
              <a:rPr lang="fr-FR" altLang="zh-CN" sz="2800" dirty="0">
                <a:latin typeface="Corbel Light" panose="020B0303020204020204" pitchFamily="34" charset="0"/>
              </a:rPr>
              <a:t>Je tenais à vous remercier pour l’opportunité que vous m’avez accordée de passer un entretien pour le poste de service après-vente. Les tâches et les missions décrites correspondent tout à fait à mon profil et m’intéressent au plus haut point. Je reste à votre disposition en espérant avoir la chance de rejoindre votre entreprise. Je vous prie de croire en l’expression de mes sentiments les meilleurs.</a:t>
            </a:r>
            <a:endParaRPr lang="zh-CN" altLang="en-US" sz="2800" dirty="0">
              <a:latin typeface="Corbel Light" panose="020B0303020204020204" pitchFamily="34" charset="0"/>
            </a:endParaRPr>
          </a:p>
        </p:txBody>
      </p:sp>
      <p:grpSp>
        <p:nvGrpSpPr>
          <p:cNvPr id="3" name="组合 1">
            <a:extLst>
              <a:ext uri="{FF2B5EF4-FFF2-40B4-BE49-F238E27FC236}">
                <a16:creationId xmlns:a16="http://schemas.microsoft.com/office/drawing/2014/main" id="{EB761CF1-B2B8-5C93-E504-6D6ED0B56B8E}"/>
              </a:ext>
            </a:extLst>
          </p:cNvPr>
          <p:cNvGrpSpPr/>
          <p:nvPr/>
        </p:nvGrpSpPr>
        <p:grpSpPr>
          <a:xfrm>
            <a:off x="233680" y="388621"/>
            <a:ext cx="579151" cy="5943599"/>
            <a:chOff x="233680" y="388621"/>
            <a:chExt cx="579151" cy="5943599"/>
          </a:xfrm>
        </p:grpSpPr>
        <p:sp>
          <p:nvSpPr>
            <p:cNvPr id="5" name="文本框 3">
              <a:extLst>
                <a:ext uri="{FF2B5EF4-FFF2-40B4-BE49-F238E27FC236}">
                  <a16:creationId xmlns:a16="http://schemas.microsoft.com/office/drawing/2014/main" id="{2243EC18-3C2A-DE7A-C721-7520FC234C5E}"/>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8" name="直接连接符 12">
              <a:extLst>
                <a:ext uri="{FF2B5EF4-FFF2-40B4-BE49-F238E27FC236}">
                  <a16:creationId xmlns:a16="http://schemas.microsoft.com/office/drawing/2014/main" id="{76660A4F-4005-92B6-D656-8D86109401E7}"/>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14">
              <a:extLst>
                <a:ext uri="{FF2B5EF4-FFF2-40B4-BE49-F238E27FC236}">
                  <a16:creationId xmlns:a16="http://schemas.microsoft.com/office/drawing/2014/main" id="{CB312477-0F70-032F-92A6-94856F8AC2C2}"/>
                </a:ext>
              </a:extLst>
            </p:cNvPr>
            <p:cNvSpPr txBox="1"/>
            <p:nvPr/>
          </p:nvSpPr>
          <p:spPr>
            <a:xfrm>
              <a:off x="320388" y="194292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0" name="直接连接符 15">
              <a:extLst>
                <a:ext uri="{FF2B5EF4-FFF2-40B4-BE49-F238E27FC236}">
                  <a16:creationId xmlns:a16="http://schemas.microsoft.com/office/drawing/2014/main" id="{BE6767B3-CC28-6BF9-9556-1C83B78901C3}"/>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6">
              <a:extLst>
                <a:ext uri="{FF2B5EF4-FFF2-40B4-BE49-F238E27FC236}">
                  <a16:creationId xmlns:a16="http://schemas.microsoft.com/office/drawing/2014/main" id="{9AFEFC54-9E0E-05DF-BECB-11C5F245CF87}"/>
                </a:ext>
              </a:extLst>
            </p:cNvPr>
            <p:cNvSpPr txBox="1"/>
            <p:nvPr/>
          </p:nvSpPr>
          <p:spPr>
            <a:xfrm>
              <a:off x="320377" y="3553461"/>
              <a:ext cx="492443" cy="1148080"/>
            </a:xfrm>
            <a:prstGeom prst="rect">
              <a:avLst/>
            </a:prstGeom>
            <a:solidFill>
              <a:srgbClr val="819AC6"/>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2" name="直接连接符 17">
              <a:extLst>
                <a:ext uri="{FF2B5EF4-FFF2-40B4-BE49-F238E27FC236}">
                  <a16:creationId xmlns:a16="http://schemas.microsoft.com/office/drawing/2014/main" id="{07D20C95-52FA-0276-8D3E-2568C7F80E91}"/>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8">
              <a:extLst>
                <a:ext uri="{FF2B5EF4-FFF2-40B4-BE49-F238E27FC236}">
                  <a16:creationId xmlns:a16="http://schemas.microsoft.com/office/drawing/2014/main" id="{C2E69A0B-BC36-9AFB-7E8D-2D243592A03F}"/>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1" name="直接连接符 19">
              <a:extLst>
                <a:ext uri="{FF2B5EF4-FFF2-40B4-BE49-F238E27FC236}">
                  <a16:creationId xmlns:a16="http://schemas.microsoft.com/office/drawing/2014/main" id="{F33D012E-9B80-00BC-9AA9-82BB1CF5BA05}"/>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4048923"/>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709572" y="1200052"/>
            <a:ext cx="9811868" cy="954107"/>
          </a:xfrm>
          <a:prstGeom prst="rect">
            <a:avLst/>
          </a:prstGeom>
          <a:noFill/>
        </p:spPr>
        <p:txBody>
          <a:bodyPr wrap="square" rtlCol="0">
            <a:spAutoFit/>
          </a:bodyPr>
          <a:lstStyle/>
          <a:p>
            <a:r>
              <a:rPr lang="fr-FR" altLang="zh-CN" sz="2800" b="1" dirty="0">
                <a:solidFill>
                  <a:schemeClr val="bg1"/>
                </a:solidFill>
              </a:rPr>
              <a:t>1.</a:t>
            </a:r>
            <a:r>
              <a:rPr lang="zh-CN" altLang="en-US" sz="2800" b="1" dirty="0">
                <a:solidFill>
                  <a:schemeClr val="bg1"/>
                </a:solidFill>
              </a:rPr>
              <a:t>收信人</a:t>
            </a:r>
            <a:r>
              <a:rPr lang="fr-FR" altLang="zh-CN" sz="2800" b="1" dirty="0">
                <a:solidFill>
                  <a:schemeClr val="bg1"/>
                </a:solidFill>
              </a:rPr>
              <a:t> Destinataire: votre relation (collaborateur, patron, famille, ami, professeur)</a:t>
            </a:r>
          </a:p>
        </p:txBody>
      </p:sp>
      <p:grpSp>
        <p:nvGrpSpPr>
          <p:cNvPr id="4" name="组合 3">
            <a:extLst>
              <a:ext uri="{FF2B5EF4-FFF2-40B4-BE49-F238E27FC236}">
                <a16:creationId xmlns:a16="http://schemas.microsoft.com/office/drawing/2014/main" id="{E09809C8-6032-6D4B-DB36-0839DAA16E9E}"/>
              </a:ext>
            </a:extLst>
          </p:cNvPr>
          <p:cNvGrpSpPr/>
          <p:nvPr/>
        </p:nvGrpSpPr>
        <p:grpSpPr>
          <a:xfrm>
            <a:off x="233680" y="388621"/>
            <a:ext cx="579151" cy="5943599"/>
            <a:chOff x="233680" y="388621"/>
            <a:chExt cx="579151" cy="5943599"/>
          </a:xfrm>
        </p:grpSpPr>
        <p:sp>
          <p:nvSpPr>
            <p:cNvPr id="6" name="文本框 5">
              <a:extLst>
                <a:ext uri="{FF2B5EF4-FFF2-40B4-BE49-F238E27FC236}">
                  <a16:creationId xmlns:a16="http://schemas.microsoft.com/office/drawing/2014/main" id="{1BFD6316-2CDD-1FBC-AAF9-B4D8808AE543}"/>
                </a:ext>
              </a:extLst>
            </p:cNvPr>
            <p:cNvSpPr txBox="1"/>
            <p:nvPr/>
          </p:nvSpPr>
          <p:spPr>
            <a:xfrm>
              <a:off x="320361" y="388621"/>
              <a:ext cx="492443" cy="1148080"/>
            </a:xfrm>
            <a:prstGeom prst="rect">
              <a:avLst/>
            </a:prstGeom>
            <a:solidFill>
              <a:srgbClr val="819AC6"/>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学习目标</a:t>
              </a:r>
            </a:p>
          </p:txBody>
        </p:sp>
        <p:cxnSp>
          <p:nvCxnSpPr>
            <p:cNvPr id="7" name="直接连接符 6">
              <a:extLst>
                <a:ext uri="{FF2B5EF4-FFF2-40B4-BE49-F238E27FC236}">
                  <a16:creationId xmlns:a16="http://schemas.microsoft.com/office/drawing/2014/main" id="{EE2AD7B1-9E7C-D496-A1BB-C11BDE046F3D}"/>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340E8110-E79C-7C94-91A7-D4727ECCEFEE}"/>
                </a:ext>
              </a:extLst>
            </p:cNvPr>
            <p:cNvSpPr txBox="1"/>
            <p:nvPr/>
          </p:nvSpPr>
          <p:spPr>
            <a:xfrm>
              <a:off x="320388" y="19429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任务准备</a:t>
              </a:r>
            </a:p>
          </p:txBody>
        </p:sp>
        <p:cxnSp>
          <p:nvCxnSpPr>
            <p:cNvPr id="15" name="直接连接符 14">
              <a:extLst>
                <a:ext uri="{FF2B5EF4-FFF2-40B4-BE49-F238E27FC236}">
                  <a16:creationId xmlns:a16="http://schemas.microsoft.com/office/drawing/2014/main" id="{976E28A4-C77F-5D9A-1E5D-3F8FB57A7095}"/>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7A8FBEF2-BFB9-9579-F7E0-7C08594A54F6}"/>
                </a:ext>
              </a:extLst>
            </p:cNvPr>
            <p:cNvSpPr txBox="1"/>
            <p:nvPr/>
          </p:nvSpPr>
          <p:spPr>
            <a:xfrm>
              <a:off x="320377"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6">
              <a:extLst>
                <a:ext uri="{FF2B5EF4-FFF2-40B4-BE49-F238E27FC236}">
                  <a16:creationId xmlns:a16="http://schemas.microsoft.com/office/drawing/2014/main" id="{3B90F40C-32A2-AA2D-69B3-80FA4F380E94}"/>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BD20F390-782A-4634-32D3-7B5535EE15D1}"/>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9" name="直接连接符 18">
              <a:extLst>
                <a:ext uri="{FF2B5EF4-FFF2-40B4-BE49-F238E27FC236}">
                  <a16:creationId xmlns:a16="http://schemas.microsoft.com/office/drawing/2014/main" id="{D34AAA7E-00F0-67B5-E768-E15157F306E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8B37A3DB-FF83-C161-2C96-1FB7216BCB3B}"/>
              </a:ext>
            </a:extLst>
          </p:cNvPr>
          <p:cNvSpPr txBox="1"/>
          <p:nvPr/>
        </p:nvSpPr>
        <p:spPr>
          <a:xfrm>
            <a:off x="1709572" y="2360494"/>
            <a:ext cx="9679787" cy="523220"/>
          </a:xfrm>
          <a:prstGeom prst="rect">
            <a:avLst/>
          </a:prstGeom>
          <a:noFill/>
        </p:spPr>
        <p:txBody>
          <a:bodyPr wrap="square" rtlCol="0">
            <a:spAutoFit/>
          </a:bodyPr>
          <a:lstStyle>
            <a:defPPr>
              <a:defRPr lang="zh-CN"/>
            </a:defPPr>
            <a:lvl1pPr>
              <a:defRPr sz="2800" b="1">
                <a:solidFill>
                  <a:schemeClr val="bg1"/>
                </a:solidFill>
              </a:defRPr>
            </a:lvl1pPr>
          </a:lstStyle>
          <a:p>
            <a:r>
              <a:rPr lang="fr-FR" altLang="zh-CN" dirty="0"/>
              <a:t>2.</a:t>
            </a:r>
            <a:r>
              <a:rPr lang="zh-CN" altLang="en-US" dirty="0"/>
              <a:t>祝贺的事由</a:t>
            </a:r>
            <a:r>
              <a:rPr lang="fr-FR" altLang="zh-CN" dirty="0"/>
              <a:t> Pour quel fait: promotion; naissance, mariage,</a:t>
            </a:r>
            <a:endParaRPr lang="zh-CN" altLang="en-US" dirty="0"/>
          </a:p>
        </p:txBody>
      </p:sp>
      <p:sp>
        <p:nvSpPr>
          <p:cNvPr id="9" name="文本框 8">
            <a:extLst>
              <a:ext uri="{FF2B5EF4-FFF2-40B4-BE49-F238E27FC236}">
                <a16:creationId xmlns:a16="http://schemas.microsoft.com/office/drawing/2014/main" id="{8C47A569-4B03-1AAD-164D-301401E567D1}"/>
              </a:ext>
            </a:extLst>
          </p:cNvPr>
          <p:cNvSpPr txBox="1"/>
          <p:nvPr/>
        </p:nvSpPr>
        <p:spPr>
          <a:xfrm>
            <a:off x="2659656" y="385749"/>
            <a:ext cx="7822769" cy="769441"/>
          </a:xfrm>
          <a:prstGeom prst="rect">
            <a:avLst/>
          </a:prstGeom>
          <a:noFill/>
        </p:spPr>
        <p:txBody>
          <a:bodyPr wrap="square">
            <a:spAutoFit/>
          </a:bodyPr>
          <a:lstStyle>
            <a:defPPr>
              <a:defRPr lang="zh-CN"/>
            </a:defPPr>
            <a:lvl1pPr>
              <a:defRPr kumimoji="0" sz="4400" b="1" i="0" u="none" strike="noStrike" cap="none" spc="0" normalizeH="0" baseline="0">
                <a:ln>
                  <a:noFill/>
                </a:ln>
                <a:solidFill>
                  <a:prstClr val="white"/>
                </a:solidFill>
                <a:effectLst/>
                <a:uLnTx/>
                <a:uFillTx/>
                <a:latin typeface="Calibri" panose="020F0502020204030204"/>
                <a:ea typeface="等线" panose="02010600030101010101" pitchFamily="2" charset="-122"/>
              </a:defRPr>
            </a:lvl1pPr>
          </a:lstStyle>
          <a:p>
            <a:r>
              <a:rPr lang="zh-CN" altLang="en-US" dirty="0"/>
              <a:t>祝贺信</a:t>
            </a:r>
            <a:r>
              <a:rPr lang="fr-FR" altLang="zh-CN" dirty="0"/>
              <a:t>Une lettre de félicitation</a:t>
            </a:r>
            <a:endParaRPr lang="zh-CN" altLang="en-US" dirty="0"/>
          </a:p>
        </p:txBody>
      </p:sp>
      <p:sp>
        <p:nvSpPr>
          <p:cNvPr id="3" name="文本框 2">
            <a:extLst>
              <a:ext uri="{FF2B5EF4-FFF2-40B4-BE49-F238E27FC236}">
                <a16:creationId xmlns:a16="http://schemas.microsoft.com/office/drawing/2014/main" id="{6343BFB0-E129-E1F7-5C67-9683D3D5485D}"/>
              </a:ext>
            </a:extLst>
          </p:cNvPr>
          <p:cNvSpPr txBox="1"/>
          <p:nvPr/>
        </p:nvSpPr>
        <p:spPr>
          <a:xfrm>
            <a:off x="1709572" y="3090049"/>
            <a:ext cx="9573788" cy="523220"/>
          </a:xfrm>
          <a:prstGeom prst="rect">
            <a:avLst/>
          </a:prstGeom>
          <a:noFill/>
        </p:spPr>
        <p:txBody>
          <a:bodyPr wrap="square" rtlCol="0">
            <a:spAutoFit/>
          </a:bodyPr>
          <a:lstStyle>
            <a:defPPr>
              <a:defRPr lang="zh-CN"/>
            </a:defPPr>
            <a:lvl1pPr>
              <a:defRPr sz="2800" b="1">
                <a:solidFill>
                  <a:schemeClr val="bg1"/>
                </a:solidFill>
              </a:defRPr>
            </a:lvl1pPr>
          </a:lstStyle>
          <a:p>
            <a:r>
              <a:rPr lang="fr-FR" altLang="zh-CN" dirty="0"/>
              <a:t>3. </a:t>
            </a:r>
            <a:r>
              <a:rPr lang="zh-CN" altLang="en-US" dirty="0"/>
              <a:t>针对具体人</a:t>
            </a:r>
            <a:r>
              <a:rPr lang="fr-FR" altLang="zh-CN" dirty="0"/>
              <a:t>Personnaliser votre lettre</a:t>
            </a:r>
            <a:endParaRPr lang="zh-CN" altLang="en-US" dirty="0"/>
          </a:p>
        </p:txBody>
      </p:sp>
      <p:sp>
        <p:nvSpPr>
          <p:cNvPr id="10" name="文本框 9">
            <a:extLst>
              <a:ext uri="{FF2B5EF4-FFF2-40B4-BE49-F238E27FC236}">
                <a16:creationId xmlns:a16="http://schemas.microsoft.com/office/drawing/2014/main" id="{CC1EB372-C241-2271-A754-246BAEBE96FC}"/>
              </a:ext>
            </a:extLst>
          </p:cNvPr>
          <p:cNvSpPr txBox="1"/>
          <p:nvPr/>
        </p:nvSpPr>
        <p:spPr>
          <a:xfrm>
            <a:off x="1709570" y="3819604"/>
            <a:ext cx="9161629" cy="523220"/>
          </a:xfrm>
          <a:prstGeom prst="rect">
            <a:avLst/>
          </a:prstGeom>
          <a:noFill/>
        </p:spPr>
        <p:txBody>
          <a:bodyPr wrap="square" rtlCol="0">
            <a:spAutoFit/>
          </a:bodyPr>
          <a:lstStyle>
            <a:defPPr>
              <a:defRPr lang="zh-CN"/>
            </a:defPPr>
            <a:lvl1pPr>
              <a:defRPr sz="2800" b="1">
                <a:solidFill>
                  <a:schemeClr val="bg1"/>
                </a:solidFill>
              </a:defRPr>
            </a:lvl1pPr>
          </a:lstStyle>
          <a:p>
            <a:r>
              <a:rPr lang="fr-FR" altLang="zh-CN" dirty="0"/>
              <a:t>4. </a:t>
            </a:r>
            <a:r>
              <a:rPr lang="zh-CN" altLang="en-US" dirty="0"/>
              <a:t>关注关系</a:t>
            </a:r>
            <a:r>
              <a:rPr lang="fr-FR" altLang="zh-CN" dirty="0"/>
              <a:t>Prendre en compte la nature de votre relation</a:t>
            </a:r>
            <a:endParaRPr lang="zh-CN" altLang="en-US" dirty="0"/>
          </a:p>
        </p:txBody>
      </p:sp>
      <p:sp>
        <p:nvSpPr>
          <p:cNvPr id="8" name="文本框 7">
            <a:extLst>
              <a:ext uri="{FF2B5EF4-FFF2-40B4-BE49-F238E27FC236}">
                <a16:creationId xmlns:a16="http://schemas.microsoft.com/office/drawing/2014/main" id="{F207FD36-81E8-C8C6-946B-100F53BCCC0E}"/>
              </a:ext>
            </a:extLst>
          </p:cNvPr>
          <p:cNvSpPr txBox="1"/>
          <p:nvPr/>
        </p:nvSpPr>
        <p:spPr>
          <a:xfrm>
            <a:off x="1709571" y="4549159"/>
            <a:ext cx="7241387" cy="523220"/>
          </a:xfrm>
          <a:prstGeom prst="rect">
            <a:avLst/>
          </a:prstGeom>
          <a:noFill/>
        </p:spPr>
        <p:txBody>
          <a:bodyPr wrap="square" rtlCol="0">
            <a:spAutoFit/>
          </a:bodyPr>
          <a:lstStyle>
            <a:defPPr>
              <a:defRPr lang="zh-CN"/>
            </a:defPPr>
            <a:lvl1pPr>
              <a:defRPr sz="2800" b="1">
                <a:solidFill>
                  <a:schemeClr val="bg1"/>
                </a:solidFill>
              </a:defRPr>
            </a:lvl1pPr>
          </a:lstStyle>
          <a:p>
            <a:r>
              <a:rPr lang="fr-FR" altLang="zh-CN" dirty="0"/>
              <a:t>5. </a:t>
            </a:r>
            <a:r>
              <a:rPr lang="zh-CN" altLang="en-US" dirty="0"/>
              <a:t>前景乐观</a:t>
            </a:r>
            <a:r>
              <a:rPr lang="fr-FR" altLang="zh-CN" dirty="0"/>
              <a:t>Fixez des perspectives positives</a:t>
            </a:r>
            <a:endParaRPr lang="zh-CN" altLang="en-US" dirty="0"/>
          </a:p>
        </p:txBody>
      </p:sp>
      <p:sp>
        <p:nvSpPr>
          <p:cNvPr id="11" name="文本框 10">
            <a:extLst>
              <a:ext uri="{FF2B5EF4-FFF2-40B4-BE49-F238E27FC236}">
                <a16:creationId xmlns:a16="http://schemas.microsoft.com/office/drawing/2014/main" id="{FED45D79-9DA1-9A3D-70F6-FD368F216F8C}"/>
              </a:ext>
            </a:extLst>
          </p:cNvPr>
          <p:cNvSpPr txBox="1"/>
          <p:nvPr/>
        </p:nvSpPr>
        <p:spPr>
          <a:xfrm>
            <a:off x="1709571" y="5184140"/>
            <a:ext cx="7241387" cy="523220"/>
          </a:xfrm>
          <a:prstGeom prst="rect">
            <a:avLst/>
          </a:prstGeom>
          <a:noFill/>
        </p:spPr>
        <p:txBody>
          <a:bodyPr wrap="square" rtlCol="0">
            <a:spAutoFit/>
          </a:bodyPr>
          <a:lstStyle>
            <a:defPPr>
              <a:defRPr lang="zh-CN"/>
            </a:defPPr>
            <a:lvl1pPr>
              <a:defRPr sz="2800" b="1">
                <a:solidFill>
                  <a:schemeClr val="bg1"/>
                </a:solidFill>
              </a:defRPr>
            </a:lvl1pPr>
          </a:lstStyle>
          <a:p>
            <a:r>
              <a:rPr lang="fr-FR" altLang="zh-CN" dirty="0"/>
              <a:t>6. </a:t>
            </a:r>
            <a:r>
              <a:rPr lang="zh-CN" altLang="en-US" dirty="0"/>
              <a:t>重读完善</a:t>
            </a:r>
            <a:r>
              <a:rPr lang="fr-FR" altLang="zh-CN" dirty="0"/>
              <a:t>Relisez votre lettre.</a:t>
            </a:r>
            <a:endParaRPr lang="zh-CN" altLang="en-US" dirty="0"/>
          </a:p>
        </p:txBody>
      </p:sp>
    </p:spTree>
    <p:extLst>
      <p:ext uri="{BB962C8B-B14F-4D97-AF65-F5344CB8AC3E}">
        <p14:creationId xmlns:p14="http://schemas.microsoft.com/office/powerpoint/2010/main" val="406817167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9"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画廊</Template>
  <TotalTime>5947</TotalTime>
  <Words>850</Words>
  <Application>Microsoft Office PowerPoint</Application>
  <PresentationFormat>Grand écran</PresentationFormat>
  <Paragraphs>110</Paragraphs>
  <Slides>11</Slides>
  <Notes>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11</vt:i4>
      </vt:variant>
    </vt:vector>
  </HeadingPairs>
  <TitlesOfParts>
    <vt:vector size="21" baseType="lpstr">
      <vt:lpstr>等线</vt:lpstr>
      <vt:lpstr>宋体</vt:lpstr>
      <vt:lpstr>微软雅黑</vt:lpstr>
      <vt:lpstr>Arial</vt:lpstr>
      <vt:lpstr>Calibri</vt:lpstr>
      <vt:lpstr>Calibri Light</vt:lpstr>
      <vt:lpstr>Corbel Light</vt:lpstr>
      <vt:lpstr>Rockwell Extra Bold</vt:lpstr>
      <vt:lpstr>Times New Roman</vt:lpstr>
      <vt:lpstr>1_Office 主题​​</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 JIANG</dc:creator>
  <cp:lastModifiedBy>jia JIANG</cp:lastModifiedBy>
  <cp:revision>58</cp:revision>
  <dcterms:created xsi:type="dcterms:W3CDTF">2022-08-16T14:16:08Z</dcterms:created>
  <dcterms:modified xsi:type="dcterms:W3CDTF">2024-12-13T03:09:18Z</dcterms:modified>
</cp:coreProperties>
</file>